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1" r:id="rId3"/>
    <p:sldId id="263" r:id="rId4"/>
    <p:sldId id="265" r:id="rId5"/>
    <p:sldId id="266" r:id="rId6"/>
    <p:sldId id="267" r:id="rId7"/>
    <p:sldId id="268" r:id="rId8"/>
    <p:sldId id="270" r:id="rId9"/>
    <p:sldId id="269" r:id="rId10"/>
    <p:sldId id="284" r:id="rId11"/>
    <p:sldId id="271" r:id="rId12"/>
    <p:sldId id="272" r:id="rId13"/>
    <p:sldId id="273" r:id="rId14"/>
    <p:sldId id="274" r:id="rId15"/>
    <p:sldId id="275" r:id="rId16"/>
    <p:sldId id="276" r:id="rId17"/>
    <p:sldId id="277" r:id="rId18"/>
    <p:sldId id="278" r:id="rId19"/>
    <p:sldId id="279" r:id="rId20"/>
    <p:sldId id="280" r:id="rId21"/>
    <p:sldId id="281" r:id="rId22"/>
    <p:sldId id="282" r:id="rId23"/>
    <p:sldId id="283" r:id="rId24"/>
  </p:sldIdLst>
  <p:sldSz cx="9144000" cy="6858000" type="screen4x3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53733"/>
    <a:srgbClr val="4C0000"/>
    <a:srgbClr val="1E2E2A"/>
    <a:srgbClr val="FFFFFF"/>
    <a:srgbClr val="FFCCCC"/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144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12.04.2018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12.04.2018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12.04.2018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12.04.2018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microsoft.com/office/2007/relationships/hdphoto" Target="../media/hdphoto1.wdp"/><Relationship Id="rId7" Type="http://schemas.microsoft.com/office/2007/relationships/hdphoto" Target="../media/hdphoto3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microsoft.com/office/2007/relationships/hdphoto" Target="../media/hdphoto2.wdp"/><Relationship Id="rId4" Type="http://schemas.openxmlformats.org/officeDocument/2006/relationships/image" Target="../media/image2.jpeg"/><Relationship Id="rId9" Type="http://schemas.microsoft.com/office/2007/relationships/hdphoto" Target="../media/hdphoto4.wdp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5.wdp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6.wdp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7.wdp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8.wdp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hdphoto" Target="../media/hdphoto10.wdp"/><Relationship Id="rId3" Type="http://schemas.microsoft.com/office/2007/relationships/hdphoto" Target="../media/hdphoto1.wdp"/><Relationship Id="rId7" Type="http://schemas.openxmlformats.org/officeDocument/2006/relationships/image" Target="../media/image12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9.wdp"/><Relationship Id="rId5" Type="http://schemas.openxmlformats.org/officeDocument/2006/relationships/image" Target="../media/image11.png"/><Relationship Id="rId4" Type="http://schemas.openxmlformats.org/officeDocument/2006/relationships/image" Target="../media/image10.jpeg"/><Relationship Id="rId9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hdphoto" Target="../media/hdphoto10.wdp"/><Relationship Id="rId3" Type="http://schemas.microsoft.com/office/2007/relationships/hdphoto" Target="../media/hdphoto1.wdp"/><Relationship Id="rId7" Type="http://schemas.openxmlformats.org/officeDocument/2006/relationships/image" Target="../media/image12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9.wdp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microsoft.com/office/2007/relationships/hdphoto" Target="../media/hdphoto11.wdp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microsoft.com/office/2007/relationships/hdphoto" Target="../media/hdphoto9.wdp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5.wdp"/><Relationship Id="rId4" Type="http://schemas.openxmlformats.org/officeDocument/2006/relationships/image" Target="../media/image5.jpeg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12.wdp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microsoft.com/office/2007/relationships/hdphoto" Target="../media/hdphoto1.wdp"/><Relationship Id="rId7" Type="http://schemas.openxmlformats.org/officeDocument/2006/relationships/image" Target="../media/image19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7.wdp"/><Relationship Id="rId4" Type="http://schemas.openxmlformats.org/officeDocument/2006/relationships/image" Target="../media/image8.png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2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microsoft.com/office/2007/relationships/hdphoto" Target="../media/hdphoto4.wdp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32" name="Picture 12" descr="https://cdn.pixabay.com/photo/2016/03/20/21/53/welcome-1269543_1280.jpg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6480"/>
          <a:stretch/>
        </p:blipFill>
        <p:spPr bwMode="auto">
          <a:xfrm>
            <a:off x="0" y="0"/>
            <a:ext cx="9144001" cy="6858000"/>
          </a:xfrm>
          <a:prstGeom prst="rect">
            <a:avLst/>
          </a:prstGeom>
          <a:ln>
            <a:noFill/>
          </a:ln>
          <a:effectLst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https://im0-tub-ru.yandex.net/i?id=fcd75668d7b88ece6c90cea0e8a099e4&amp;n=13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74000"/>
                    </a14:imgEffect>
                    <a14:imgEffect>
                      <a14:saturation sat="0"/>
                    </a14:imgEffect>
                    <a14:imgEffect>
                      <a14:brightnessContrast bright="-16000" contrast="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470" y="4289064"/>
            <a:ext cx="9298990" cy="2571751"/>
          </a:xfrm>
          <a:prstGeom prst="rect">
            <a:avLst/>
          </a:prstGeom>
          <a:ln>
            <a:noFill/>
          </a:ln>
          <a:effectLst>
            <a:glow rad="127000">
              <a:schemeClr val="bg1">
                <a:lumMod val="85000"/>
                <a:alpha val="0"/>
              </a:schemeClr>
            </a:glow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0" name="Picture 20" descr="https://thumbs.dreamstime.com/z/urban-city-13527568.jpg"/>
          <p:cNvPicPr>
            <a:picLocks noChangeAspect="1" noChangeArrowheads="1"/>
          </p:cNvPicPr>
          <p:nvPr/>
        </p:nvPicPr>
        <p:blipFill rotWithShape="1">
          <a:blip r:embed="rId6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-15000"/>
                    </a14:imgEffect>
                    <a14:imgEffect>
                      <a14:saturation sat="400000"/>
                    </a14:imgEffect>
                    <a14:imgEffect>
                      <a14:brightnessContrast bright="-5000" contrast="-1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911" r="1723" b="12218"/>
          <a:stretch/>
        </p:blipFill>
        <p:spPr bwMode="auto">
          <a:xfrm>
            <a:off x="1862596" y="2977287"/>
            <a:ext cx="5832648" cy="3301541"/>
          </a:xfrm>
          <a:prstGeom prst="ellipse">
            <a:avLst/>
          </a:prstGeom>
          <a:ln>
            <a:noFill/>
          </a:ln>
          <a:effectLst>
            <a:softEdge rad="254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Заголовок 1"/>
          <p:cNvSpPr txBox="1">
            <a:spLocks/>
          </p:cNvSpPr>
          <p:nvPr/>
        </p:nvSpPr>
        <p:spPr>
          <a:xfrm>
            <a:off x="776761" y="1257204"/>
            <a:ext cx="7878509" cy="1955772"/>
          </a:xfrm>
          <a:prstGeom prst="rect">
            <a:avLst/>
          </a:prstGeom>
          <a:solidFill>
            <a:schemeClr val="accent5">
              <a:lumMod val="75000"/>
              <a:alpha val="16000"/>
            </a:schemeClr>
          </a:solidFill>
        </p:spPr>
        <p:txBody>
          <a:bodyPr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ru-RU" sz="3200" b="1" cap="all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Актуальные изменения жилищного законодательства</a:t>
            </a:r>
          </a:p>
          <a:p>
            <a:pPr>
              <a:lnSpc>
                <a:spcPct val="120000"/>
              </a:lnSpc>
            </a:pPr>
            <a:r>
              <a:rPr lang="ru-RU" sz="2000" b="1" cap="all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(апрель 2018 </a:t>
            </a:r>
            <a:r>
              <a:rPr lang="ru-RU" sz="1600" b="1" cap="all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ru-RU" sz="2000" b="1" cap="all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.)</a:t>
            </a:r>
            <a:endParaRPr lang="ru-RU" sz="2000" b="1" cap="all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92671" y="398770"/>
            <a:ext cx="77625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cap="all" dirty="0">
                <a:solidFill>
                  <a:srgbClr val="2537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Департамент ЖКХ и государственного </a:t>
            </a:r>
            <a:r>
              <a:rPr lang="ru-RU" sz="1600" b="1" cap="all" dirty="0" smtClean="0">
                <a:solidFill>
                  <a:srgbClr val="2537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жилищного  надзора </a:t>
            </a:r>
          </a:p>
          <a:p>
            <a:pPr algn="ctr"/>
            <a:r>
              <a:rPr lang="ru-RU" sz="1600" b="1" cap="all" dirty="0" smtClean="0">
                <a:solidFill>
                  <a:srgbClr val="2537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Томской </a:t>
            </a:r>
            <a:r>
              <a:rPr lang="ru-RU" sz="1600" b="1" cap="all" dirty="0">
                <a:solidFill>
                  <a:srgbClr val="2537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области</a:t>
            </a:r>
          </a:p>
        </p:txBody>
      </p:sp>
      <p:pic>
        <p:nvPicPr>
          <p:cNvPr id="19" name="Picture 2" descr="Картинки по запросу герб томской области вектор скачать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3525"/>
                    </a14:imgEffect>
                    <a14:imgEffect>
                      <a14:saturation sat="10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346" y="275910"/>
            <a:ext cx="574415" cy="522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6646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https://cdn.pixabay.com/photo/2016/03/20/21/53/welcome-1269543_1280.jpg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6480"/>
          <a:stretch/>
        </p:blipFill>
        <p:spPr bwMode="auto">
          <a:xfrm>
            <a:off x="0" y="-42002"/>
            <a:ext cx="9144000" cy="6858000"/>
          </a:xfrm>
          <a:prstGeom prst="rect">
            <a:avLst/>
          </a:prstGeom>
          <a:ln>
            <a:noFill/>
          </a:ln>
          <a:effectLst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539550" y="2060848"/>
            <a:ext cx="7971703" cy="2304256"/>
          </a:xfrm>
          <a:prstGeom prst="rect">
            <a:avLst/>
          </a:prstGeom>
          <a:noFill/>
        </p:spPr>
        <p:txBody>
          <a:bodyPr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40000"/>
              </a:lnSpc>
            </a:pPr>
            <a:r>
              <a:rPr lang="ru-RU" sz="2600" b="1" cap="all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Федеральный </a:t>
            </a:r>
            <a:r>
              <a:rPr lang="ru-RU" sz="2600" b="1" cap="all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закон </a:t>
            </a:r>
            <a:r>
              <a:rPr lang="ru-RU" sz="2600" b="1" cap="all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 </a:t>
            </a:r>
            <a:r>
              <a:rPr lang="ru-RU" sz="2600" b="1" cap="all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03.04.2018 № 59-ФЗ </a:t>
            </a:r>
          </a:p>
          <a:p>
            <a:pPr>
              <a:lnSpc>
                <a:spcPct val="140000"/>
              </a:lnSpc>
            </a:pPr>
            <a:r>
              <a:rPr lang="ru-RU" sz="2600" b="1" cap="all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 внесении изменений в Жилищный кодекс Российской Федерации»</a:t>
            </a:r>
            <a:r>
              <a:rPr lang="ru-RU" sz="2600" b="1" cap="all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586148" y="332656"/>
            <a:ext cx="7878509" cy="936104"/>
          </a:xfrm>
          <a:prstGeom prst="rect">
            <a:avLst/>
          </a:prstGeom>
          <a:solidFill>
            <a:schemeClr val="accent5">
              <a:lumMod val="75000"/>
              <a:alpha val="16000"/>
            </a:schemeClr>
          </a:solidFill>
        </p:spPr>
        <p:txBody>
          <a:bodyPr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ru-RU" sz="2800" b="1" cap="all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Принят </a:t>
            </a:r>
            <a:r>
              <a:rPr lang="ru-RU" sz="2800" b="1" cap="all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закон  о  прямых  договорах</a:t>
            </a:r>
            <a:endParaRPr lang="ru-RU" sz="2800" b="1" cap="all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860032" y="6021288"/>
            <a:ext cx="3832117" cy="395749"/>
          </a:xfrm>
          <a:prstGeom prst="rect">
            <a:avLst/>
          </a:prstGeom>
          <a:solidFill>
            <a:schemeClr val="tx1">
              <a:lumMod val="65000"/>
              <a:lumOff val="35000"/>
              <a:alpha val="44000"/>
            </a:schemeClr>
          </a:solidFill>
          <a:ln>
            <a:noFill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ru-RU" b="1" cap="all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вступает в силу с 14.04.2018</a:t>
            </a:r>
          </a:p>
        </p:txBody>
      </p:sp>
    </p:spTree>
    <p:extLst>
      <p:ext uri="{BB962C8B-B14F-4D97-AF65-F5344CB8AC3E}">
        <p14:creationId xmlns:p14="http://schemas.microsoft.com/office/powerpoint/2010/main" val="211612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https://cdn.pixabay.com/photo/2016/03/20/21/53/welcome-1269543_1280.jpg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6480"/>
          <a:stretch/>
        </p:blipFill>
        <p:spPr bwMode="auto">
          <a:xfrm>
            <a:off x="0" y="-29959"/>
            <a:ext cx="9144000" cy="6858000"/>
          </a:xfrm>
          <a:prstGeom prst="rect">
            <a:avLst/>
          </a:prstGeom>
          <a:ln>
            <a:noFill/>
          </a:ln>
          <a:effectLst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539550" y="1795006"/>
            <a:ext cx="7971703" cy="4734378"/>
          </a:xfrm>
          <a:prstGeom prst="rect">
            <a:avLst/>
          </a:prstGeom>
          <a:noFill/>
        </p:spPr>
        <p:txBody>
          <a:bodyPr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lnSpc>
                <a:spcPct val="110000"/>
              </a:lnSpc>
              <a:spcBef>
                <a:spcPts val="0"/>
              </a:spcBef>
            </a:pPr>
            <a:r>
              <a:rPr lang="ru-RU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</a:t>
            </a:r>
            <a:r>
              <a:rPr lang="ru-RU" sz="1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управлении </a:t>
            </a: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домом УК коммунальные </a:t>
            </a:r>
            <a:r>
              <a:rPr lang="ru-RU" sz="1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услуги собственникам помещений предоставляет РСО напрямую в следующих </a:t>
            </a: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случаях:</a:t>
            </a:r>
          </a:p>
          <a:p>
            <a:pPr algn="just">
              <a:lnSpc>
                <a:spcPct val="110000"/>
              </a:lnSpc>
              <a:spcBef>
                <a:spcPts val="0"/>
              </a:spcBef>
            </a:pPr>
            <a:endParaRPr lang="ru-RU" sz="800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>
                <a:srgbClr val="411E0F"/>
              </a:buClr>
            </a:pP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1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</a:t>
            </a:r>
            <a:r>
              <a:rPr lang="ru-RU" sz="1800" u="sng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принятии общим собранием такого решения</a:t>
            </a:r>
            <a:r>
              <a:rPr lang="ru-RU" sz="1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(п.4.4 ч.2 ст. 44 ЖК РФ)</a:t>
            </a:r>
          </a:p>
          <a:p>
            <a:pPr algn="just">
              <a:spcBef>
                <a:spcPts val="0"/>
              </a:spcBef>
              <a:spcAft>
                <a:spcPts val="600"/>
              </a:spcAft>
              <a:buClr>
                <a:srgbClr val="411E0F"/>
              </a:buClr>
            </a:pPr>
            <a:r>
              <a:rPr lang="ru-RU" sz="1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между собственниками помещений и РСО заключен договор на основании решения общего собрания о сохранении порядка предоставления КУ и расчетов за КУ </a:t>
            </a:r>
            <a:r>
              <a:rPr lang="ru-RU" sz="1800" u="sng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изменении способа управления </a:t>
            </a:r>
            <a:r>
              <a:rPr lang="ru-RU" sz="1800" u="sng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домом </a:t>
            </a: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или</a:t>
            </a:r>
            <a:r>
              <a:rPr lang="ru-RU" sz="1800" u="sng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выборе УК</a:t>
            </a:r>
            <a:endParaRPr lang="ru-RU" sz="1800" u="sng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ts val="0"/>
              </a:spcBef>
              <a:buClr>
                <a:srgbClr val="411E0F"/>
              </a:buClr>
            </a:pPr>
            <a:r>
              <a:rPr lang="ru-RU" sz="1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при </a:t>
            </a:r>
            <a:r>
              <a:rPr lang="ru-RU" sz="1800" u="sng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одностороннем отказе РСО</a:t>
            </a:r>
            <a:r>
              <a:rPr lang="ru-RU" sz="1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от заключенного с УК договора в части снабжения коммунальными ресурсами собственников помещений из-за задолженности УК в размере равной или более </a:t>
            </a: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ru-RU" sz="1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среднемесячных величин обязательств по оплате по договору (ч. 2 ст. 157.2 ЖК РФ</a:t>
            </a: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algn="just">
              <a:spcBef>
                <a:spcPts val="0"/>
              </a:spcBef>
              <a:buClr>
                <a:srgbClr val="411E0F"/>
              </a:buClr>
            </a:pPr>
            <a:r>
              <a:rPr lang="ru-RU" sz="1800" b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Условие</a:t>
            </a: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вступившее в силу решение суда или признание долга!</a:t>
            </a:r>
          </a:p>
          <a:p>
            <a:pPr algn="just">
              <a:lnSpc>
                <a:spcPct val="110000"/>
              </a:lnSpc>
              <a:spcBef>
                <a:spcPts val="0"/>
              </a:spcBef>
              <a:buClr>
                <a:srgbClr val="411E0F"/>
              </a:buClr>
            </a:pPr>
            <a:r>
              <a:rPr lang="ru-RU" sz="800" b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</a:p>
          <a:p>
            <a:pPr algn="just">
              <a:lnSpc>
                <a:spcPct val="110000"/>
              </a:lnSpc>
              <a:spcBef>
                <a:spcPts val="0"/>
              </a:spcBef>
              <a:buClr>
                <a:srgbClr val="411E0F"/>
              </a:buClr>
            </a:pPr>
            <a:r>
              <a:rPr lang="ru-RU" sz="1800" b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По </a:t>
            </a:r>
            <a:r>
              <a:rPr lang="ru-RU" sz="18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истечении 30 дней </a:t>
            </a:r>
            <a:r>
              <a:rPr lang="ru-RU" sz="1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даты направления РСО </a:t>
            </a: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уведомления договор с УК </a:t>
            </a:r>
            <a:r>
              <a:rPr lang="ru-RU" sz="1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считается прекращенным, а договор </a:t>
            </a: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ресурсоснабжения со </a:t>
            </a:r>
            <a:r>
              <a:rPr lang="ru-RU" sz="1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всеми собственниками одновременно – заключенным</a:t>
            </a:r>
            <a:r>
              <a:rPr lang="ru-RU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251520" y="332656"/>
            <a:ext cx="8213137" cy="1296144"/>
          </a:xfrm>
          <a:prstGeom prst="rect">
            <a:avLst/>
          </a:prstGeom>
          <a:solidFill>
            <a:schemeClr val="accent5">
              <a:lumMod val="75000"/>
              <a:alpha val="16000"/>
            </a:schemeClr>
          </a:solidFill>
        </p:spPr>
        <p:txBody>
          <a:bodyPr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600" b="1" cap="all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случаи  </a:t>
            </a:r>
            <a:r>
              <a:rPr lang="ru-RU" sz="2600" b="1" cap="all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заключения </a:t>
            </a:r>
            <a:r>
              <a:rPr lang="ru-RU" sz="2600" b="1" cap="all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прямых </a:t>
            </a:r>
            <a:r>
              <a:rPr lang="ru-RU" sz="2600" b="1" cap="all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договоров </a:t>
            </a:r>
            <a:r>
              <a:rPr lang="ru-RU" sz="2600" b="1" cap="all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между РСО и собственниками</a:t>
            </a:r>
            <a:endParaRPr lang="ru-RU" sz="2600" b="1" cap="all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2" descr="https://d2gg9evh47fn9z.cloudfront.net/800px_COLOURBOX4208793.jpg"/>
          <p:cNvPicPr>
            <a:picLocks noChangeAspect="1" noChangeArrowheads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1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4300" b="50000"/>
          <a:stretch/>
        </p:blipFill>
        <p:spPr bwMode="auto">
          <a:xfrm>
            <a:off x="666095" y="3224497"/>
            <a:ext cx="160135" cy="174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s://d2gg9evh47fn9z.cloudfront.net/800px_COLOURBOX4208793.jpg"/>
          <p:cNvPicPr>
            <a:picLocks noChangeAspect="1" noChangeArrowheads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1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4300" b="50000"/>
          <a:stretch/>
        </p:blipFill>
        <p:spPr bwMode="auto">
          <a:xfrm>
            <a:off x="666097" y="2803919"/>
            <a:ext cx="160135" cy="174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s://d2gg9evh47fn9z.cloudfront.net/800px_COLOURBOX4208793.jpg"/>
          <p:cNvPicPr>
            <a:picLocks noChangeAspect="1" noChangeArrowheads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1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4300" b="50000"/>
          <a:stretch/>
        </p:blipFill>
        <p:spPr bwMode="auto">
          <a:xfrm>
            <a:off x="666096" y="4096357"/>
            <a:ext cx="160135" cy="174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6072222" y="6133635"/>
            <a:ext cx="2391655" cy="395749"/>
          </a:xfrm>
          <a:prstGeom prst="rect">
            <a:avLst/>
          </a:prstGeom>
          <a:solidFill>
            <a:schemeClr val="tx1">
              <a:lumMod val="65000"/>
              <a:lumOff val="35000"/>
              <a:alpha val="44000"/>
            </a:schemeClr>
          </a:solidFill>
          <a:ln>
            <a:noFill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ru-RU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ч</a:t>
            </a:r>
            <a:r>
              <a:rPr lang="ru-RU" b="1" cap="all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1 </a:t>
            </a:r>
            <a:r>
              <a:rPr lang="ru-RU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ст</a:t>
            </a:r>
            <a:r>
              <a:rPr lang="ru-RU" b="1" cap="all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157.2 ЖК РФ</a:t>
            </a:r>
            <a:endParaRPr lang="ru-RU" b="1" cap="all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0359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https://cdn.pixabay.com/photo/2016/03/20/21/53/welcome-1269543_1280.jpg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1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6480"/>
          <a:stretch/>
        </p:blipFill>
        <p:spPr bwMode="auto">
          <a:xfrm>
            <a:off x="0" y="-29959"/>
            <a:ext cx="9144000" cy="6858000"/>
          </a:xfrm>
          <a:prstGeom prst="rect">
            <a:avLst/>
          </a:prstGeom>
          <a:ln>
            <a:noFill/>
          </a:ln>
          <a:effectLst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586148" y="1795005"/>
            <a:ext cx="7971703" cy="4442307"/>
          </a:xfrm>
          <a:prstGeom prst="rect">
            <a:avLst/>
          </a:prstGeom>
          <a:noFill/>
        </p:spPr>
        <p:txBody>
          <a:bodyPr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случае заключения прямых договоров у УК возникает </a:t>
            </a:r>
            <a:r>
              <a:rPr lang="ru-RU" sz="1800" b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обязанность</a:t>
            </a: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>
              <a:lnSpc>
                <a:spcPct val="110000"/>
              </a:lnSpc>
              <a:spcBef>
                <a:spcPts val="0"/>
              </a:spcBef>
            </a:pPr>
            <a:endParaRPr lang="ru-RU" sz="400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ts val="0"/>
              </a:spcBef>
            </a:pPr>
            <a:r>
              <a:rPr lang="ru-RU" sz="1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предоставлять </a:t>
            </a:r>
            <a:r>
              <a:rPr lang="ru-RU" sz="1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РСО информацию, необходимую для начисления платы за КУ, в том числе о показаниях </a:t>
            </a: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ИПУ (</a:t>
            </a:r>
            <a:r>
              <a:rPr lang="ru-RU" sz="1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предоставлении их собственниками </a:t>
            </a: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УК</a:t>
            </a:r>
            <a:r>
              <a:rPr lang="ru-RU" sz="1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и </a:t>
            </a: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ОДПУ</a:t>
            </a:r>
          </a:p>
          <a:p>
            <a:pPr algn="just">
              <a:spcBef>
                <a:spcPts val="0"/>
              </a:spcBef>
            </a:pPr>
            <a:endParaRPr lang="ru-RU" sz="400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ts val="0"/>
              </a:spcBef>
            </a:pPr>
            <a:r>
              <a:rPr lang="ru-RU" sz="1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осуществлять </a:t>
            </a:r>
            <a:r>
              <a:rPr lang="ru-RU" sz="1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контроль качества коммунальных ресурсов и непрерывности их подачи до границ общего имущества в </a:t>
            </a: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МКД</a:t>
            </a:r>
          </a:p>
          <a:p>
            <a:pPr algn="just">
              <a:spcBef>
                <a:spcPts val="0"/>
              </a:spcBef>
            </a:pPr>
            <a:endParaRPr lang="ru-RU" sz="400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ts val="0"/>
              </a:spcBef>
            </a:pPr>
            <a:r>
              <a:rPr lang="ru-RU" sz="1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принимать </a:t>
            </a:r>
            <a:r>
              <a:rPr lang="ru-RU" sz="1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 собственников помещений обращения о нарушениях </a:t>
            </a: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требований </a:t>
            </a:r>
            <a:r>
              <a:rPr lang="ru-RU" sz="1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качеству КУ и (или) непрерывности обеспечения ими, нарушениях при расчете размера платы за КУ и взаимодействовать с РСО при рассмотрении указанных обращений </a:t>
            </a: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1800" u="sng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порядок д/б утвержден ПП РФ</a:t>
            </a: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algn="just">
              <a:spcBef>
                <a:spcPts val="0"/>
              </a:spcBef>
            </a:pPr>
            <a:endParaRPr lang="ru-RU" sz="400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ts val="0"/>
              </a:spcBef>
            </a:pPr>
            <a:r>
              <a:rPr lang="ru-RU" sz="1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обеспечивать </a:t>
            </a:r>
            <a:r>
              <a:rPr lang="ru-RU" sz="1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РСО доступ к общему имуществу для осуществления приостановки или ограничения предоставления КУ собственникам помещений либо по соглашению с РСО осуществлять приостановку или ограничение предоставления </a:t>
            </a: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 </a:t>
            </a:r>
            <a:r>
              <a:rPr lang="ru-RU" sz="1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собственникам помещений</a:t>
            </a: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586148" y="332656"/>
            <a:ext cx="7878509" cy="1296144"/>
          </a:xfrm>
          <a:prstGeom prst="rect">
            <a:avLst/>
          </a:prstGeom>
          <a:solidFill>
            <a:schemeClr val="accent5">
              <a:lumMod val="75000"/>
              <a:alpha val="16000"/>
            </a:schemeClr>
          </a:solidFill>
        </p:spPr>
        <p:txBody>
          <a:bodyPr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600" b="1" cap="all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ОБЯЗАНОСТИ </a:t>
            </a:r>
            <a:r>
              <a:rPr lang="ru-RU" sz="2600" b="1" cap="all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УК  </a:t>
            </a:r>
            <a:r>
              <a:rPr lang="ru-RU" sz="2600" b="1" cap="all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600" b="1" cap="all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СЛУЧАе </a:t>
            </a:r>
            <a:r>
              <a:rPr lang="ru-RU" sz="2600" b="1" cap="all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заключения </a:t>
            </a:r>
          </a:p>
          <a:p>
            <a:r>
              <a:rPr lang="ru-RU" sz="2600" b="1" cap="all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прямых договоров </a:t>
            </a:r>
          </a:p>
        </p:txBody>
      </p:sp>
      <p:pic>
        <p:nvPicPr>
          <p:cNvPr id="15" name="Picture 2" descr="https://d2gg9evh47fn9z.cloudfront.net/800px_COLOURBOX4208793.jpg"/>
          <p:cNvPicPr>
            <a:picLocks noChangeAspect="1" noChangeArrowheads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1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466" t="50000" r="-2466"/>
          <a:stretch/>
        </p:blipFill>
        <p:spPr bwMode="auto">
          <a:xfrm>
            <a:off x="667763" y="2433134"/>
            <a:ext cx="219431" cy="218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https://d2gg9evh47fn9z.cloudfront.net/800px_COLOURBOX4208793.jpg"/>
          <p:cNvPicPr>
            <a:picLocks noChangeAspect="1" noChangeArrowheads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1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466" t="50000" r="-2466"/>
          <a:stretch/>
        </p:blipFill>
        <p:spPr bwMode="auto">
          <a:xfrm>
            <a:off x="667889" y="3289736"/>
            <a:ext cx="219431" cy="218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https://d2gg9evh47fn9z.cloudfront.net/800px_COLOURBOX4208793.jpg"/>
          <p:cNvPicPr>
            <a:picLocks noChangeAspect="1" noChangeArrowheads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1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466" t="50000" r="-2466"/>
          <a:stretch/>
        </p:blipFill>
        <p:spPr bwMode="auto">
          <a:xfrm>
            <a:off x="676244" y="3953951"/>
            <a:ext cx="219431" cy="218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https://d2gg9evh47fn9z.cloudfront.net/800px_COLOURBOX4208793.jpg"/>
          <p:cNvPicPr>
            <a:picLocks noChangeAspect="1" noChangeArrowheads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1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466" t="50000" r="-2466"/>
          <a:stretch/>
        </p:blipFill>
        <p:spPr bwMode="auto">
          <a:xfrm>
            <a:off x="667761" y="5033082"/>
            <a:ext cx="219431" cy="218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Box 22"/>
          <p:cNvSpPr txBox="1"/>
          <p:nvPr/>
        </p:nvSpPr>
        <p:spPr>
          <a:xfrm>
            <a:off x="5508104" y="6237312"/>
            <a:ext cx="2956553" cy="424732"/>
          </a:xfrm>
          <a:prstGeom prst="rect">
            <a:avLst/>
          </a:prstGeom>
          <a:solidFill>
            <a:schemeClr val="tx1">
              <a:lumMod val="65000"/>
              <a:lumOff val="35000"/>
              <a:alpha val="44000"/>
            </a:schemeClr>
          </a:solidFill>
          <a:ln>
            <a:noFill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ru-RU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ч.ч. 10,11 ст. 157.2 </a:t>
            </a:r>
            <a:r>
              <a:rPr lang="ru-RU" b="1" cap="all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ЖК РФ</a:t>
            </a:r>
            <a:endParaRPr lang="ru-RU" b="1" cap="all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8974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https://cdn.pixabay.com/photo/2016/03/20/21/53/welcome-1269543_1280.jpg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1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6480"/>
          <a:stretch/>
        </p:blipFill>
        <p:spPr bwMode="auto">
          <a:xfrm>
            <a:off x="0" y="-29959"/>
            <a:ext cx="9144000" cy="6858000"/>
          </a:xfrm>
          <a:prstGeom prst="rect">
            <a:avLst/>
          </a:prstGeom>
          <a:ln>
            <a:noFill/>
          </a:ln>
          <a:effectLst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617712" y="1268760"/>
            <a:ext cx="7846946" cy="5328592"/>
          </a:xfrm>
          <a:prstGeom prst="rect">
            <a:avLst/>
          </a:prstGeom>
          <a:noFill/>
        </p:spPr>
        <p:txBody>
          <a:bodyPr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lnSpc>
                <a:spcPct val="90000"/>
              </a:lnSpc>
              <a:spcBef>
                <a:spcPts val="0"/>
              </a:spcBef>
            </a:pPr>
            <a:r>
              <a:rPr lang="ru-RU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r>
              <a:rPr lang="ru-RU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u="sng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 </a:t>
            </a:r>
            <a:r>
              <a:rPr lang="ru-RU" sz="1800" u="sng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утверждения </a:t>
            </a:r>
            <a:r>
              <a:rPr lang="ru-RU" sz="1800" u="sng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типовых форм прямых </a:t>
            </a:r>
            <a:r>
              <a:rPr lang="ru-RU" sz="1800" u="sng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договоров</a:t>
            </a:r>
            <a:r>
              <a:rPr lang="ru-RU" sz="1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их условия  определяются в соответствии с </a:t>
            </a:r>
            <a:r>
              <a:rPr lang="ru-RU" sz="1800" u="sng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Правилами №</a:t>
            </a:r>
            <a:r>
              <a:rPr lang="ru-RU" sz="1800" u="sng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354</a:t>
            </a: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l">
              <a:lnSpc>
                <a:spcPct val="90000"/>
              </a:lnSpc>
              <a:spcBef>
                <a:spcPts val="0"/>
              </a:spcBef>
            </a:pPr>
            <a:r>
              <a:rPr lang="ru-RU" sz="4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1800" b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   </a:t>
            </a:r>
            <a:r>
              <a:rPr lang="ru-RU" sz="1800" u="sng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</a:t>
            </a:r>
            <a:r>
              <a:rPr lang="ru-RU" sz="1800" u="sng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наличии договоров</a:t>
            </a:r>
            <a:r>
              <a:rPr lang="ru-RU" sz="1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между </a:t>
            </a:r>
            <a:r>
              <a:rPr lang="ru-RU" sz="1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собственниками </a:t>
            </a: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1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РСО, заключенных </a:t>
            </a:r>
            <a:r>
              <a:rPr lang="ru-RU" sz="1800" u="sng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 вступления в силу ФЗ </a:t>
            </a:r>
            <a:r>
              <a:rPr lang="ru-RU" sz="1800" u="sng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№59-ФЗ</a:t>
            </a: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 обеспечивает готовность инженерных коммуникаций к предоставлению КУ. На отношения из этих  договоров распространяются положения ст. 155 </a:t>
            </a: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(внесение </a:t>
            </a:r>
            <a:r>
              <a:rPr lang="ru-RU" sz="1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платы </a:t>
            </a: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РСО) </a:t>
            </a:r>
            <a:r>
              <a:rPr lang="ru-RU" sz="1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ч.ч. 6 и 8 ст. 157.2 ЖК РФ </a:t>
            </a: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(не </a:t>
            </a:r>
            <a:r>
              <a:rPr lang="ru-RU" sz="1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требуется письменная форма </a:t>
            </a: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договора</a:t>
            </a:r>
            <a:r>
              <a:rPr lang="ru-RU" sz="1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РСО вправе отказаться от договора с УК).</a:t>
            </a:r>
          </a:p>
          <a:p>
            <a:pPr algn="l">
              <a:lnSpc>
                <a:spcPct val="90000"/>
              </a:lnSpc>
              <a:spcBef>
                <a:spcPts val="0"/>
              </a:spcBef>
            </a:pPr>
            <a:r>
              <a:rPr lang="ru-RU" sz="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ru-RU" sz="9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1800" b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При </a:t>
            </a:r>
            <a:r>
              <a:rPr lang="ru-RU" sz="1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принятии  собственниками </a:t>
            </a:r>
            <a:r>
              <a:rPr lang="ru-RU" sz="1800" u="sng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решения  о переходе на прямые договоры </a:t>
            </a:r>
            <a:r>
              <a:rPr lang="ru-RU" sz="1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или при </a:t>
            </a:r>
            <a:r>
              <a:rPr lang="ru-RU" sz="1800" u="sng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прекращении договора ресурсоснабжения  </a:t>
            </a:r>
            <a:r>
              <a:rPr lang="ru-RU" sz="1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между РСО и УК ввиду задолженности </a:t>
            </a: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 </a:t>
            </a:r>
            <a:r>
              <a:rPr lang="ru-RU" sz="1800" u="sng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800" u="sng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случае представления УК собственникам </a:t>
            </a:r>
            <a:r>
              <a:rPr lang="ru-RU" sz="1800" u="sng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квитанций  </a:t>
            </a: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оплаты за КУ </a:t>
            </a:r>
            <a:r>
              <a:rPr lang="ru-RU" sz="1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период после прекращения договора  ресурсоснабжения, </a:t>
            </a: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 </a:t>
            </a:r>
            <a:r>
              <a:rPr lang="ru-RU" sz="1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обязана уплатить собственникам помещений </a:t>
            </a:r>
            <a:r>
              <a:rPr lang="ru-RU" sz="1800" u="sng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штраф в </a:t>
            </a:r>
            <a:r>
              <a:rPr lang="ru-RU" sz="1800" u="sng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2-кратном </a:t>
            </a:r>
            <a:r>
              <a:rPr lang="ru-RU" sz="1800" u="sng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размере </a:t>
            </a:r>
            <a:r>
              <a:rPr lang="ru-RU" sz="1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подлежащей уплате суммы.</a:t>
            </a:r>
          </a:p>
          <a:p>
            <a:pPr algn="just">
              <a:lnSpc>
                <a:spcPct val="90000"/>
              </a:lnSpc>
              <a:spcBef>
                <a:spcPts val="0"/>
              </a:spcBef>
            </a:pPr>
            <a:r>
              <a:rPr lang="ru-RU" sz="1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При оплате указанных квитанций собственники </a:t>
            </a:r>
            <a:r>
              <a:rPr lang="ru-RU" sz="1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помещений признаются надлежаще исполнившими обязанность по </a:t>
            </a: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оплате КУ</a:t>
            </a:r>
            <a:r>
              <a:rPr lang="ru-RU" sz="1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Их </a:t>
            </a:r>
            <a:r>
              <a:rPr lang="ru-RU" sz="1800" u="sng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задолженность перед РСО взыскивается с </a:t>
            </a:r>
            <a:r>
              <a:rPr lang="ru-RU" sz="1800" u="sng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</a:t>
            </a:r>
            <a:r>
              <a:rPr lang="ru-RU" sz="1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1800" dirty="0">
                <a:solidFill>
                  <a:schemeClr val="bg2">
                    <a:lumMod val="10000"/>
                  </a:schemeClr>
                </a:solidFill>
              </a:rPr>
              <a:t> </a:t>
            </a:r>
            <a:endParaRPr lang="ru-RU" sz="1800" dirty="0" smtClean="0">
              <a:solidFill>
                <a:schemeClr val="bg2">
                  <a:lumMod val="10000"/>
                </a:schemeClr>
              </a:solidFill>
            </a:endParaRPr>
          </a:p>
          <a:p>
            <a:pPr algn="just">
              <a:lnSpc>
                <a:spcPct val="90000"/>
              </a:lnSpc>
              <a:spcBef>
                <a:spcPts val="0"/>
              </a:spcBef>
            </a:pP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</a:rPr>
              <a:t>       </a:t>
            </a:r>
            <a:r>
              <a:rPr lang="ru-RU" sz="1800" b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  </a:t>
            </a: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принятии и реализации </a:t>
            </a:r>
            <a:r>
              <a:rPr lang="ru-RU" sz="1800" u="sng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 вступления</a:t>
            </a: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силу ФЗ №59-ФЗ </a:t>
            </a:r>
            <a:r>
              <a:rPr lang="ru-RU" sz="1800" u="sng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решения общего собрания о внесении платы напрямую РСО </a:t>
            </a: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(прямые расчеты) такой порядок расчетов </a:t>
            </a:r>
            <a:r>
              <a:rPr lang="ru-RU" sz="1800" u="sng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сохраняется до </a:t>
            </a: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принятия </a:t>
            </a:r>
            <a:r>
              <a:rPr lang="ru-RU" sz="1800" u="sng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решения о переходе на прямые договоры</a:t>
            </a: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УК при этом продолжает отвечать за качество КУ.</a:t>
            </a:r>
            <a:endParaRPr lang="ru-RU" sz="1800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586148" y="332656"/>
            <a:ext cx="7878509" cy="936104"/>
          </a:xfrm>
          <a:prstGeom prst="rect">
            <a:avLst/>
          </a:prstGeom>
          <a:solidFill>
            <a:schemeClr val="accent5">
              <a:lumMod val="75000"/>
              <a:alpha val="16000"/>
            </a:schemeClr>
          </a:solidFill>
        </p:spPr>
        <p:txBody>
          <a:bodyPr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600" b="1" cap="all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ПЕРЕХОДНЫЕ </a:t>
            </a:r>
            <a:r>
              <a:rPr lang="ru-RU" sz="2600" b="1" cap="all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ПОЛОЖЕНИЯ</a:t>
            </a:r>
          </a:p>
          <a:p>
            <a:r>
              <a:rPr lang="ru-RU" sz="2600" b="1" cap="all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Федерального Закона №59-ФЗ</a:t>
            </a:r>
            <a:endParaRPr lang="ru-RU" sz="2600" b="1" cap="all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7200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https://cdn.pixabay.com/photo/2016/03/20/21/53/welcome-1269543_1280.jpg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1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6480"/>
          <a:stretch/>
        </p:blipFill>
        <p:spPr bwMode="auto">
          <a:xfrm>
            <a:off x="0" y="-29959"/>
            <a:ext cx="9144000" cy="6858000"/>
          </a:xfrm>
          <a:prstGeom prst="rect">
            <a:avLst/>
          </a:prstGeom>
          <a:ln>
            <a:noFill/>
          </a:ln>
          <a:effectLst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540812" y="1628800"/>
            <a:ext cx="7971703" cy="4603413"/>
          </a:xfrm>
          <a:prstGeom prst="rect">
            <a:avLst/>
          </a:prstGeom>
          <a:noFill/>
        </p:spPr>
        <p:txBody>
          <a:bodyPr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spcBef>
                <a:spcPts val="0"/>
              </a:spcBef>
            </a:pP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Установление </a:t>
            </a:r>
            <a:r>
              <a:rPr lang="ru-RU" sz="1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 и норм технической эксплуатации общего имущества в </a:t>
            </a: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МКД отнесено Федеральным законом №59-ФЗ </a:t>
            </a:r>
            <a:r>
              <a:rPr lang="ru-RU" sz="1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полномочиям органов государственной власти РФ в области жилищных отношений.</a:t>
            </a:r>
          </a:p>
          <a:p>
            <a:pPr algn="just">
              <a:spcBef>
                <a:spcPts val="0"/>
              </a:spcBef>
            </a:pPr>
            <a:endParaRPr lang="ru-RU" sz="1800" b="1" dirty="0" smtClean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ts val="0"/>
              </a:spcBef>
            </a:pPr>
            <a:r>
              <a:rPr lang="ru-RU" sz="1800" b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</a:p>
          <a:p>
            <a:pPr algn="just">
              <a:spcBef>
                <a:spcPts val="0"/>
              </a:spcBef>
            </a:pPr>
            <a:r>
              <a:rPr lang="ru-RU" sz="1800" b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Разработан </a:t>
            </a:r>
            <a:r>
              <a:rPr lang="ru-RU" sz="18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Приказа Минстроя России «Об утверждении правил и норм содержания общего имущества в многоквартирном доме</a:t>
            </a:r>
            <a:r>
              <a:rPr lang="ru-RU" sz="1800" b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(должен заменить Правила от 27.09.2003 №</a:t>
            </a:r>
            <a:r>
              <a:rPr lang="ru-RU" sz="1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170, проходит публичные </a:t>
            </a: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обсуждения).</a:t>
            </a:r>
          </a:p>
          <a:p>
            <a:pPr algn="just">
              <a:spcBef>
                <a:spcPts val="0"/>
              </a:spcBef>
            </a:pP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Проектом </a:t>
            </a:r>
            <a:r>
              <a:rPr lang="ru-RU" sz="1800" u="sng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устанавливаются</a:t>
            </a: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>
              <a:spcBef>
                <a:spcPts val="0"/>
              </a:spcBef>
            </a:pPr>
            <a:endParaRPr lang="ru-RU" sz="1000" b="1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ts val="0"/>
              </a:spcBef>
            </a:pPr>
            <a:r>
              <a:rPr lang="ru-RU" sz="1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порядок </a:t>
            </a:r>
            <a:r>
              <a:rPr lang="ru-RU" sz="1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содержания общего имущества </a:t>
            </a: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МКД, </a:t>
            </a:r>
            <a:r>
              <a:rPr lang="ru-RU" sz="1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выполняемого в рамках минимального перечня услуг и </a:t>
            </a: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</a:t>
            </a:r>
            <a:endParaRPr lang="ru-RU" sz="1800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ts val="0"/>
              </a:spcBef>
            </a:pP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стандарты </a:t>
            </a:r>
            <a:r>
              <a:rPr lang="ru-RU" sz="1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надлежащего технического состояния общего </a:t>
            </a: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имущества, </a:t>
            </a:r>
            <a:r>
              <a:rPr lang="ru-RU" sz="1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рекомендуемые к соблюдению при выполнении услуг и работ по содержанию и текущему ремонту общего имущества </a:t>
            </a:r>
            <a:endParaRPr lang="ru-RU" sz="1800" dirty="0" smtClean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ts val="0"/>
              </a:spcBef>
            </a:pP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порядок </a:t>
            </a:r>
            <a:r>
              <a:rPr lang="ru-RU" sz="1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организации, выполнения и финансирования работ по текущему ремонту общего </a:t>
            </a: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имущества</a:t>
            </a:r>
            <a:endParaRPr lang="ru-RU" sz="1800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586148" y="332656"/>
            <a:ext cx="7878509" cy="1152128"/>
          </a:xfrm>
          <a:prstGeom prst="rect">
            <a:avLst/>
          </a:prstGeom>
          <a:solidFill>
            <a:schemeClr val="accent5">
              <a:lumMod val="75000"/>
              <a:alpha val="16000"/>
            </a:schemeClr>
          </a:solidFill>
        </p:spPr>
        <p:txBody>
          <a:bodyPr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600" b="1" cap="all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Правила и нормы технической эксплуатации  МКД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036485" y="2564904"/>
            <a:ext cx="2376264" cy="424732"/>
          </a:xfrm>
          <a:prstGeom prst="rect">
            <a:avLst/>
          </a:prstGeom>
          <a:solidFill>
            <a:schemeClr val="tx1">
              <a:lumMod val="50000"/>
              <a:lumOff val="50000"/>
              <a:alpha val="46000"/>
            </a:schemeClr>
          </a:solidFill>
          <a:ln>
            <a:noFill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ru-RU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1.1 ст. 12 </a:t>
            </a:r>
            <a:r>
              <a:rPr lang="ru-RU" b="1" cap="all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ЖК РФ</a:t>
            </a:r>
            <a:endParaRPr lang="ru-RU" b="1" cap="all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Picture 10" descr="https://media.istockphoto.com/vectors/pushpins-vector-id165681002?k=6&amp;m=165681002&amp;s=612x612&amp;w=0&amp;h=9ZcpmadAqwA0mkCChGYd9MVIPpYJF0CH3FxuQ_N3PIk=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1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266462">
            <a:off x="650127" y="4202323"/>
            <a:ext cx="147771" cy="18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0" descr="https://media.istockphoto.com/vectors/pushpins-vector-id165681002?k=6&amp;m=165681002&amp;s=612x612&amp;w=0&amp;h=9ZcpmadAqwA0mkCChGYd9MVIPpYJF0CH3FxuQ_N3PIk=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1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266462">
            <a:off x="650124" y="5537578"/>
            <a:ext cx="147771" cy="18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0" descr="https://media.istockphoto.com/vectors/pushpins-vector-id165681002?k=6&amp;m=165681002&amp;s=612x612&amp;w=0&amp;h=9ZcpmadAqwA0mkCChGYd9MVIPpYJF0CH3FxuQ_N3PIk=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1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266462">
            <a:off x="650443" y="4751475"/>
            <a:ext cx="147771" cy="18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1348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https://cdn.pixabay.com/photo/2016/03/20/21/53/welcome-1269543_1280.jpg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1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6480"/>
          <a:stretch/>
        </p:blipFill>
        <p:spPr bwMode="auto">
          <a:xfrm>
            <a:off x="0" y="-29959"/>
            <a:ext cx="9144000" cy="6858000"/>
          </a:xfrm>
          <a:prstGeom prst="rect">
            <a:avLst/>
          </a:prstGeom>
          <a:ln>
            <a:noFill/>
          </a:ln>
          <a:effectLst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617711" y="1484784"/>
            <a:ext cx="7846946" cy="5112568"/>
          </a:xfrm>
          <a:prstGeom prst="rect">
            <a:avLst/>
          </a:prstGeom>
          <a:noFill/>
        </p:spPr>
        <p:txBody>
          <a:bodyPr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lnSpc>
                <a:spcPct val="90000"/>
              </a:lnSpc>
              <a:spcBef>
                <a:spcPts val="0"/>
              </a:spcBef>
            </a:pPr>
            <a:r>
              <a:rPr lang="ru-RU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Если </a:t>
            </a:r>
            <a:r>
              <a:rPr lang="ru-RU" sz="1800" u="sng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собственники</a:t>
            </a:r>
            <a:r>
              <a:rPr lang="ru-RU" sz="1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помещений на общем собрании </a:t>
            </a:r>
            <a:r>
              <a:rPr lang="ru-RU" sz="1800" u="sng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приняли </a:t>
            </a:r>
            <a:r>
              <a:rPr lang="ru-RU" sz="1800" u="sng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решение  </a:t>
            </a:r>
            <a:r>
              <a:rPr lang="ru-RU" sz="1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выборе способа управления МКД, </a:t>
            </a: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 установлении размера платы за содержание жилого помещения, такой размер </a:t>
            </a:r>
            <a:r>
              <a:rPr lang="ru-RU" sz="1800" u="sng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устанавливает ОМС </a:t>
            </a:r>
            <a:r>
              <a:rPr lang="ru-RU" sz="1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учетом методических </a:t>
            </a: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рекомендаций.</a:t>
            </a:r>
            <a:endParaRPr lang="ru-RU" sz="1800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90000"/>
              </a:lnSpc>
              <a:spcBef>
                <a:spcPts val="0"/>
              </a:spcBef>
            </a:pP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1800" u="sng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Предельные </a:t>
            </a:r>
            <a:r>
              <a:rPr lang="ru-RU" sz="1800" u="sng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индексы</a:t>
            </a:r>
            <a:r>
              <a:rPr lang="ru-RU" sz="1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изменения размера платы за содержание жилого помещения в указанных случаях ОМС определяет также в соответствии с указанными методическими рекомендациями</a:t>
            </a: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1800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90000"/>
              </a:lnSpc>
              <a:spcBef>
                <a:spcPts val="0"/>
              </a:spcBef>
            </a:pPr>
            <a:endParaRPr lang="ru-RU" sz="1800" dirty="0" smtClean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90000"/>
              </a:lnSpc>
              <a:spcBef>
                <a:spcPts val="0"/>
              </a:spcBef>
            </a:pPr>
            <a:r>
              <a:rPr lang="ru-RU" sz="18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</a:p>
          <a:p>
            <a:pPr algn="just">
              <a:lnSpc>
                <a:spcPct val="90000"/>
              </a:lnSpc>
              <a:spcBef>
                <a:spcPts val="0"/>
              </a:spcBef>
            </a:pPr>
            <a:r>
              <a:rPr lang="ru-RU" sz="18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Разработка </a:t>
            </a:r>
            <a:r>
              <a:rPr lang="ru-RU" sz="1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методических рекомендаций по установлению размера платы за содержание жилого помещения для собственников жилых помещений, не принявших решение о выборе способа управления МКД, решение об установлении размера платы за содержание жилого помещения, а также по установлению порядка определения предельных индексов изменения размера платы отнесена  к полномочиям </a:t>
            </a: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Минстроя России. </a:t>
            </a:r>
          </a:p>
          <a:p>
            <a:pPr algn="just">
              <a:lnSpc>
                <a:spcPct val="90000"/>
              </a:lnSpc>
              <a:spcBef>
                <a:spcPts val="0"/>
              </a:spcBef>
            </a:pPr>
            <a:endParaRPr lang="ru-RU" sz="1800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90000"/>
              </a:lnSpc>
              <a:spcBef>
                <a:spcPts val="0"/>
              </a:spcBef>
            </a:pPr>
            <a:r>
              <a:rPr lang="ru-RU" sz="1800" b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!!! Приказ Минстроя России от 06.04.2018 №213/ПР «Об утверждении…»</a:t>
            </a:r>
            <a:endParaRPr lang="ru-RU" sz="1800" b="1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586148" y="188640"/>
            <a:ext cx="7878509" cy="1080120"/>
          </a:xfrm>
          <a:prstGeom prst="rect">
            <a:avLst/>
          </a:prstGeom>
          <a:solidFill>
            <a:schemeClr val="accent5">
              <a:lumMod val="75000"/>
              <a:alpha val="16000"/>
            </a:schemeClr>
          </a:solidFill>
        </p:spPr>
        <p:txBody>
          <a:bodyPr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cap="all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РАЗМЕР </a:t>
            </a:r>
            <a:r>
              <a:rPr lang="ru-RU" sz="2400" b="1" cap="all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ПЛАТЫ ЗА ЖИЛОЕ ПОМЕЩЕНИЕ В </a:t>
            </a:r>
            <a:r>
              <a:rPr lang="ru-RU" sz="2400" b="1" cap="all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МКД, </a:t>
            </a:r>
            <a:r>
              <a:rPr lang="ru-RU" sz="2400" b="1" cap="all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ГДЕ СОБСТВЕННИКИ </a:t>
            </a:r>
            <a:r>
              <a:rPr lang="ru-RU" sz="2400" b="1" cap="all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ЕГО </a:t>
            </a:r>
            <a:r>
              <a:rPr lang="ru-RU" sz="2400" b="1" cap="all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УСТАНОВИЛИ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974868" y="3645024"/>
            <a:ext cx="2376264" cy="424732"/>
          </a:xfrm>
          <a:prstGeom prst="rect">
            <a:avLst/>
          </a:prstGeom>
          <a:solidFill>
            <a:schemeClr val="tx1">
              <a:lumMod val="50000"/>
              <a:lumOff val="50000"/>
              <a:alpha val="46000"/>
            </a:schemeClr>
          </a:solidFill>
          <a:ln>
            <a:noFill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ru-RU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ч. 4 ст. 158 </a:t>
            </a:r>
            <a:r>
              <a:rPr lang="ru-RU" b="1" cap="all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ЖК РФ</a:t>
            </a:r>
            <a:endParaRPr lang="ru-RU" b="1" cap="all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974868" y="5445224"/>
            <a:ext cx="2376264" cy="424732"/>
          </a:xfrm>
          <a:prstGeom prst="rect">
            <a:avLst/>
          </a:prstGeom>
          <a:solidFill>
            <a:schemeClr val="tx1">
              <a:lumMod val="50000"/>
              <a:lumOff val="50000"/>
              <a:alpha val="46000"/>
            </a:schemeClr>
          </a:solidFill>
          <a:ln>
            <a:noFill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ru-RU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п. 16 ст. 12 </a:t>
            </a:r>
            <a:r>
              <a:rPr lang="ru-RU" b="1" cap="all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ЖК РФ</a:t>
            </a:r>
            <a:endParaRPr lang="ru-RU" b="1" cap="all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057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https://cdn.pixabay.com/photo/2016/03/20/21/53/welcome-1269543_1280.jpg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1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6480"/>
          <a:stretch/>
        </p:blipFill>
        <p:spPr bwMode="auto">
          <a:xfrm>
            <a:off x="0" y="-29959"/>
            <a:ext cx="9144000" cy="6858000"/>
          </a:xfrm>
          <a:prstGeom prst="rect">
            <a:avLst/>
          </a:prstGeom>
          <a:ln>
            <a:noFill/>
          </a:ln>
          <a:effectLst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755576" y="332656"/>
            <a:ext cx="7878509" cy="1152128"/>
          </a:xfrm>
          <a:prstGeom prst="rect">
            <a:avLst/>
          </a:prstGeom>
          <a:solidFill>
            <a:schemeClr val="accent5">
              <a:lumMod val="75000"/>
              <a:alpha val="16000"/>
            </a:schemeClr>
          </a:solidFill>
        </p:spPr>
        <p:txBody>
          <a:bodyPr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600" b="1" cap="all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Внесены изменения в акты правительства </a:t>
            </a:r>
            <a:r>
              <a:rPr lang="ru-RU" sz="2600" b="1" cap="all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РФ по </a:t>
            </a:r>
            <a:r>
              <a:rPr lang="ru-RU" sz="2600" b="1" cap="all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вопросам управления </a:t>
            </a:r>
            <a:r>
              <a:rPr lang="ru-RU" sz="2600" b="1" cap="all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МКД</a:t>
            </a:r>
            <a:endParaRPr lang="ru-RU" sz="2600" b="1" cap="all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755575" y="1622305"/>
            <a:ext cx="7878509" cy="4702710"/>
          </a:xfrm>
          <a:prstGeom prst="rect">
            <a:avLst/>
          </a:prstGeom>
          <a:noFill/>
        </p:spPr>
        <p:txBody>
          <a:bodyPr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ru-RU" sz="1800" b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Постановлением </a:t>
            </a:r>
            <a:r>
              <a:rPr lang="ru-RU" sz="18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Правительства РФ от 27.03.2018 № 331  </a:t>
            </a:r>
            <a:r>
              <a:rPr lang="ru-RU" sz="1800" b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изменены:</a:t>
            </a:r>
            <a:endParaRPr lang="ru-RU" sz="1800" b="1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0000"/>
              </a:lnSpc>
              <a:spcBef>
                <a:spcPts val="0"/>
              </a:spcBef>
            </a:pPr>
            <a:r>
              <a:rPr lang="ru-RU" sz="10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endParaRPr lang="ru-RU" sz="1000" dirty="0" smtClean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0000"/>
              </a:lnSpc>
              <a:spcBef>
                <a:spcPts val="0"/>
              </a:spcBef>
            </a:pP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Стандарт </a:t>
            </a:r>
            <a:r>
              <a:rPr lang="ru-RU" sz="1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раскрытия информации организациями, осуществляющими деятельность в сфере управления многоквартирными домами, утвержденного ПП РФ от 23.09.2010 № 731 </a:t>
            </a:r>
            <a:r>
              <a:rPr lang="ru-RU" sz="1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(Стандарт № 731)</a:t>
            </a:r>
          </a:p>
          <a:p>
            <a:pPr algn="just">
              <a:lnSpc>
                <a:spcPct val="110000"/>
              </a:lnSpc>
              <a:spcBef>
                <a:spcPts val="0"/>
              </a:spcBef>
            </a:pPr>
            <a:r>
              <a:rPr lang="ru-RU" sz="1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Правила </a:t>
            </a:r>
            <a:r>
              <a:rPr lang="ru-RU" sz="1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содержания общего имущества в многоквартирном доме, утвержденные ПП РФ от 13.08.2006 № 491 </a:t>
            </a:r>
            <a:r>
              <a:rPr lang="ru-RU" sz="1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(Правила № 491)</a:t>
            </a:r>
          </a:p>
          <a:p>
            <a:pPr algn="just">
              <a:lnSpc>
                <a:spcPct val="110000"/>
              </a:lnSpc>
              <a:spcBef>
                <a:spcPts val="0"/>
              </a:spcBef>
            </a:pPr>
            <a:r>
              <a:rPr lang="ru-RU" sz="1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Правила </a:t>
            </a:r>
            <a:r>
              <a:rPr lang="ru-RU" sz="1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предоставления коммунальных услуг собственникам и пользователям помещений в многоквартирных домах и жилых домов, утвержденные ПП РФ от 06.05.2011 № 354 </a:t>
            </a:r>
            <a:r>
              <a:rPr lang="ru-RU" sz="1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(Правила № 354)</a:t>
            </a:r>
          </a:p>
          <a:p>
            <a:pPr algn="just">
              <a:lnSpc>
                <a:spcPct val="110000"/>
              </a:lnSpc>
              <a:spcBef>
                <a:spcPts val="0"/>
              </a:spcBef>
            </a:pPr>
            <a:r>
              <a:rPr lang="ru-RU" sz="1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Правила </a:t>
            </a:r>
            <a:r>
              <a:rPr lang="ru-RU" sz="1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оказания услуг и выполнения работ, необходимых для обеспечения надлежащего содержания общего имущества в многоквартирном доме, утвержденных ПП РФ от 03.04.2013 № 290 </a:t>
            </a:r>
            <a:r>
              <a:rPr lang="ru-RU" sz="1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(Правила № 290)</a:t>
            </a:r>
          </a:p>
          <a:p>
            <a:pPr algn="just">
              <a:lnSpc>
                <a:spcPct val="110000"/>
              </a:lnSpc>
              <a:spcBef>
                <a:spcPts val="0"/>
              </a:spcBef>
            </a:pPr>
            <a:r>
              <a:rPr lang="ru-RU" sz="1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Правила </a:t>
            </a:r>
            <a:r>
              <a:rPr lang="ru-RU" sz="1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осуществления деятельности по управлению многоквартирными домами, утвержденные ПП РФ от 15.05.2013  № 416 </a:t>
            </a:r>
            <a:r>
              <a:rPr lang="ru-RU" sz="1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(Правила № </a:t>
            </a:r>
            <a:r>
              <a:rPr lang="ru-RU" sz="18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416)</a:t>
            </a:r>
            <a:endParaRPr lang="ru-RU" sz="1800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0000"/>
              </a:lnSpc>
              <a:spcBef>
                <a:spcPts val="0"/>
              </a:spcBef>
              <a:buClr>
                <a:srgbClr val="411E0F"/>
              </a:buClr>
            </a:pPr>
            <a:endParaRPr lang="ru-RU" sz="1800" dirty="0">
              <a:solidFill>
                <a:schemeClr val="tx1">
                  <a:lumMod val="85000"/>
                  <a:lumOff val="1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14" descr="https://static9.depositphotos.com/1041273/1221/v/950/depositphotos_12212894-stock-illustration-books-icons-set.jpg"/>
          <p:cNvPicPr>
            <a:picLocks noChangeAspect="1" noChangeArrowheads="1"/>
          </p:cNvPicPr>
          <p:nvPr/>
        </p:nvPicPr>
        <p:blipFill rotWithShape="1">
          <a:blip r:embed="rId4" cstate="print">
            <a:clrChange>
              <a:clrFrom>
                <a:srgbClr val="E7E7E9"/>
              </a:clrFrom>
              <a:clrTo>
                <a:srgbClr val="E7E7E9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-25000"/>
                    </a14:imgEffect>
                    <a14:imgEffect>
                      <a14:colorTemperature colorTemp="4725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014" t="3587" r="51835" b="76168"/>
          <a:stretch/>
        </p:blipFill>
        <p:spPr bwMode="auto">
          <a:xfrm>
            <a:off x="727762" y="2181023"/>
            <a:ext cx="354433" cy="331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4" descr="https://static9.depositphotos.com/1041273/1221/v/950/depositphotos_12212894-stock-illustration-books-icons-set.jpg"/>
          <p:cNvPicPr>
            <a:picLocks noChangeAspect="1" noChangeArrowheads="1"/>
          </p:cNvPicPr>
          <p:nvPr/>
        </p:nvPicPr>
        <p:blipFill rotWithShape="1">
          <a:blip r:embed="rId4" cstate="print">
            <a:clrChange>
              <a:clrFrom>
                <a:srgbClr val="E7E7E9"/>
              </a:clrFrom>
              <a:clrTo>
                <a:srgbClr val="E7E7E9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-25000"/>
                    </a14:imgEffect>
                    <a14:imgEffect>
                      <a14:colorTemperature colorTemp="4725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014" t="3587" r="51835" b="76168"/>
          <a:stretch/>
        </p:blipFill>
        <p:spPr bwMode="auto">
          <a:xfrm>
            <a:off x="755576" y="3642017"/>
            <a:ext cx="354433" cy="331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4" descr="https://static9.depositphotos.com/1041273/1221/v/950/depositphotos_12212894-stock-illustration-books-icons-set.jpg"/>
          <p:cNvPicPr>
            <a:picLocks noChangeAspect="1" noChangeArrowheads="1"/>
          </p:cNvPicPr>
          <p:nvPr/>
        </p:nvPicPr>
        <p:blipFill rotWithShape="1">
          <a:blip r:embed="rId4" cstate="print">
            <a:clrChange>
              <a:clrFrom>
                <a:srgbClr val="E7E7E9"/>
              </a:clrFrom>
              <a:clrTo>
                <a:srgbClr val="E7E7E9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-25000"/>
                    </a14:imgEffect>
                    <a14:imgEffect>
                      <a14:colorTemperature colorTemp="4725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014" t="3587" r="51835" b="76168"/>
          <a:stretch/>
        </p:blipFill>
        <p:spPr bwMode="auto">
          <a:xfrm>
            <a:off x="755576" y="3067398"/>
            <a:ext cx="354433" cy="331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4" descr="https://static9.depositphotos.com/1041273/1221/v/950/depositphotos_12212894-stock-illustration-books-icons-set.jpg"/>
          <p:cNvPicPr>
            <a:picLocks noChangeAspect="1" noChangeArrowheads="1"/>
          </p:cNvPicPr>
          <p:nvPr/>
        </p:nvPicPr>
        <p:blipFill rotWithShape="1">
          <a:blip r:embed="rId4" cstate="print">
            <a:clrChange>
              <a:clrFrom>
                <a:srgbClr val="E7E7E9"/>
              </a:clrFrom>
              <a:clrTo>
                <a:srgbClr val="E7E7E9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-25000"/>
                    </a14:imgEffect>
                    <a14:imgEffect>
                      <a14:colorTemperature colorTemp="4725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014" t="3587" r="51835" b="76168"/>
          <a:stretch/>
        </p:blipFill>
        <p:spPr bwMode="auto">
          <a:xfrm>
            <a:off x="755576" y="4581128"/>
            <a:ext cx="354433" cy="331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4" descr="https://static9.depositphotos.com/1041273/1221/v/950/depositphotos_12212894-stock-illustration-books-icons-set.jpg"/>
          <p:cNvPicPr>
            <a:picLocks noChangeAspect="1" noChangeArrowheads="1"/>
          </p:cNvPicPr>
          <p:nvPr/>
        </p:nvPicPr>
        <p:blipFill rotWithShape="1">
          <a:blip r:embed="rId4" cstate="print">
            <a:clrChange>
              <a:clrFrom>
                <a:srgbClr val="E7E7E9"/>
              </a:clrFrom>
              <a:clrTo>
                <a:srgbClr val="E7E7E9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-25000"/>
                    </a14:imgEffect>
                    <a14:imgEffect>
                      <a14:colorTemperature colorTemp="4725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014" t="3587" r="51835" b="76168"/>
          <a:stretch/>
        </p:blipFill>
        <p:spPr bwMode="auto">
          <a:xfrm>
            <a:off x="755576" y="5517232"/>
            <a:ext cx="354433" cy="331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1331640" y="6237312"/>
            <a:ext cx="7302444" cy="424732"/>
          </a:xfrm>
          <a:prstGeom prst="rect">
            <a:avLst/>
          </a:prstGeom>
          <a:solidFill>
            <a:schemeClr val="tx1">
              <a:lumMod val="65000"/>
              <a:lumOff val="35000"/>
              <a:alpha val="55000"/>
            </a:schemeClr>
          </a:solidFill>
          <a:ln>
            <a:noFill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ru-RU" b="1" cap="all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вступили </a:t>
            </a:r>
            <a:r>
              <a:rPr lang="ru-RU" b="1" cap="all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 силу с </a:t>
            </a:r>
            <a:r>
              <a:rPr lang="ru-RU" b="1" cap="all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11.04.2018, ряд положений – 01.03.2019</a:t>
            </a:r>
            <a:endParaRPr lang="ru-RU" b="1" cap="all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3751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https://cdn.pixabay.com/photo/2016/03/20/21/53/welcome-1269543_1280.jpg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1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6480"/>
          <a:stretch/>
        </p:blipFill>
        <p:spPr bwMode="auto">
          <a:xfrm>
            <a:off x="0" y="-29959"/>
            <a:ext cx="9144000" cy="6858000"/>
          </a:xfrm>
          <a:prstGeom prst="rect">
            <a:avLst/>
          </a:prstGeom>
          <a:ln>
            <a:noFill/>
          </a:ln>
          <a:effectLst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524733" y="188640"/>
            <a:ext cx="8079715" cy="1224136"/>
          </a:xfrm>
          <a:prstGeom prst="rect">
            <a:avLst/>
          </a:prstGeom>
          <a:solidFill>
            <a:schemeClr val="accent5">
              <a:lumMod val="75000"/>
              <a:alpha val="16000"/>
            </a:schemeClr>
          </a:solidFill>
        </p:spPr>
        <p:txBody>
          <a:bodyPr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600" b="1" cap="all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Регламентирован порядок организации аварийно-диспетчерской службы УК</a:t>
            </a: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566306" y="1395298"/>
            <a:ext cx="8038142" cy="4918734"/>
          </a:xfrm>
          <a:prstGeom prst="rect">
            <a:avLst/>
          </a:prstGeom>
          <a:noFill/>
        </p:spPr>
        <p:txBody>
          <a:bodyPr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spcBef>
                <a:spcPts val="0"/>
              </a:spcBef>
              <a:buClr>
                <a:srgbClr val="411E0F"/>
              </a:buClr>
            </a:pPr>
            <a:r>
              <a:rPr lang="ru-RU" sz="2000" b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АДС осуществляет</a:t>
            </a:r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>
              <a:spcBef>
                <a:spcPts val="0"/>
              </a:spcBef>
              <a:buClr>
                <a:srgbClr val="411E0F"/>
              </a:buClr>
            </a:pPr>
            <a:r>
              <a:rPr lang="ru-RU" sz="19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контроль </a:t>
            </a:r>
            <a:r>
              <a:rPr lang="ru-RU" sz="19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работой внутридомовых инженерных систем </a:t>
            </a:r>
            <a:r>
              <a:rPr lang="ru-RU" sz="19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МКД </a:t>
            </a:r>
          </a:p>
          <a:p>
            <a:pPr algn="just">
              <a:spcBef>
                <a:spcPts val="0"/>
              </a:spcBef>
              <a:buClr>
                <a:srgbClr val="411E0F"/>
              </a:buClr>
            </a:pPr>
            <a:r>
              <a:rPr lang="ru-RU" sz="19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контроль </a:t>
            </a:r>
            <a:r>
              <a:rPr lang="ru-RU" sz="19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качества коммунальных ресурсов на границе раздела элементов внутридомовых инженерных систем и централизованных сетей инженерно-технического </a:t>
            </a:r>
            <a:r>
              <a:rPr lang="ru-RU" sz="19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обеспечения </a:t>
            </a:r>
          </a:p>
          <a:p>
            <a:pPr algn="just">
              <a:spcBef>
                <a:spcPts val="0"/>
              </a:spcBef>
              <a:buClr>
                <a:srgbClr val="411E0F"/>
              </a:buClr>
            </a:pPr>
            <a:r>
              <a:rPr lang="ru-RU" sz="19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круглосуточную </a:t>
            </a:r>
            <a:r>
              <a:rPr lang="ru-RU" sz="19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регистрацию и контроль выполнения в сроки </a:t>
            </a:r>
            <a:r>
              <a:rPr lang="ru-RU" sz="19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заявок</a:t>
            </a:r>
          </a:p>
          <a:p>
            <a:pPr algn="just">
              <a:spcBef>
                <a:spcPts val="0"/>
              </a:spcBef>
              <a:buClr>
                <a:srgbClr val="411E0F"/>
              </a:buClr>
            </a:pPr>
            <a:r>
              <a:rPr lang="ru-RU" sz="19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принимает </a:t>
            </a:r>
            <a:r>
              <a:rPr lang="ru-RU" sz="19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оперативные меры по обеспечению безопасности граждан в случае возникновения аварийных ситуаций или угрозы их </a:t>
            </a:r>
            <a:r>
              <a:rPr lang="ru-RU" sz="19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возникновения</a:t>
            </a:r>
          </a:p>
          <a:p>
            <a:pPr algn="just">
              <a:spcBef>
                <a:spcPts val="0"/>
              </a:spcBef>
              <a:buClr>
                <a:srgbClr val="411E0F"/>
              </a:buClr>
            </a:pPr>
            <a:r>
              <a:rPr lang="ru-RU" sz="10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>
              <a:spcBef>
                <a:spcPts val="0"/>
              </a:spcBef>
              <a:buClr>
                <a:srgbClr val="411E0F"/>
              </a:buClr>
            </a:pPr>
            <a:endParaRPr lang="ru-RU" sz="1000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ts val="0"/>
              </a:spcBef>
              <a:buClr>
                <a:srgbClr val="411E0F"/>
              </a:buClr>
            </a:pPr>
            <a:r>
              <a:rPr lang="ru-RU" sz="1900" b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АДС </a:t>
            </a:r>
            <a:r>
              <a:rPr lang="ru-RU" sz="19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ведет журнал учета заявок</a:t>
            </a:r>
            <a:r>
              <a:rPr lang="ru-RU" sz="19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куда вносятся записи :</a:t>
            </a:r>
          </a:p>
          <a:p>
            <a:pPr algn="just">
              <a:spcBef>
                <a:spcPts val="0"/>
              </a:spcBef>
              <a:buClr>
                <a:srgbClr val="411E0F"/>
              </a:buClr>
            </a:pPr>
            <a:r>
              <a:rPr lang="ru-RU" sz="19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19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регистрации </a:t>
            </a:r>
            <a:r>
              <a:rPr lang="ru-RU" sz="19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поступивших заявок (с записью телефонного разговора)</a:t>
            </a:r>
          </a:p>
          <a:p>
            <a:pPr algn="just">
              <a:spcBef>
                <a:spcPts val="0"/>
              </a:spcBef>
              <a:buClr>
                <a:srgbClr val="411E0F"/>
              </a:buClr>
            </a:pPr>
            <a:r>
              <a:rPr lang="ru-RU" sz="19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19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 </a:t>
            </a:r>
            <a:r>
              <a:rPr lang="ru-RU" sz="19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принятых  оперативных решениях о взаимодействии с иными аварийно-ремонтными службами  для выполнения заявки</a:t>
            </a:r>
          </a:p>
          <a:p>
            <a:pPr algn="just">
              <a:spcBef>
                <a:spcPts val="0"/>
              </a:spcBef>
              <a:buClr>
                <a:srgbClr val="411E0F"/>
              </a:buClr>
            </a:pPr>
            <a:r>
              <a:rPr lang="ru-RU" sz="19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19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о </a:t>
            </a:r>
            <a:r>
              <a:rPr lang="ru-RU" sz="19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результатах оперативного контроля сроков и качества исполнения заявок </a:t>
            </a:r>
            <a:endParaRPr lang="ru-RU" sz="1900" dirty="0" smtClean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ts val="0"/>
              </a:spcBef>
              <a:buClr>
                <a:srgbClr val="411E0F"/>
              </a:buClr>
            </a:pPr>
            <a:endParaRPr lang="ru-RU" sz="800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ts val="0"/>
              </a:spcBef>
              <a:buClr>
                <a:srgbClr val="411E0F"/>
              </a:buClr>
            </a:pPr>
            <a:r>
              <a:rPr lang="ru-RU" sz="165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Журнал </a:t>
            </a:r>
            <a:r>
              <a:rPr lang="ru-RU" sz="165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ведется на бумажном носителе, в автоматизированной </a:t>
            </a:r>
            <a:r>
              <a:rPr lang="ru-RU" sz="165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системе, </a:t>
            </a:r>
            <a:r>
              <a:rPr lang="ru-RU" sz="165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ГИС ЖКХ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815221" y="6287861"/>
            <a:ext cx="3832117" cy="424732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  <a:ln>
            <a:noFill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ru-RU" b="1" cap="all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вступает в силу с </a:t>
            </a:r>
            <a:r>
              <a:rPr lang="ru-RU" b="1" cap="all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01.03.2019</a:t>
            </a:r>
            <a:endParaRPr lang="ru-RU" b="1" cap="all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Picture 20" descr="https://st2.depositphotos.com/1007712/5195/v/950/depositphotos_51957383-stock-illustration-dispatcher-icon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3F3F3"/>
              </a:clrFrom>
              <a:clrTo>
                <a:srgbClr val="F3F3F3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1052736"/>
            <a:ext cx="1152128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4" descr="http://a4.mzstatic.com/us/r30/Purple/e9/68/da/mzi.pbskxhfp.512x512-75.png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0"/>
                    </a14:imgEffect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165" y="4467044"/>
            <a:ext cx="261278" cy="261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4" descr="http://a4.mzstatic.com/us/r30/Purple/e9/68/da/mzi.pbskxhfp.512x512-75.png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0"/>
                    </a14:imgEffect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355" y="4728322"/>
            <a:ext cx="261278" cy="261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4" descr="http://a4.mzstatic.com/us/r30/Purple/e9/68/da/mzi.pbskxhfp.512x512-75.png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0"/>
                    </a14:imgEffect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355" y="5301208"/>
            <a:ext cx="261278" cy="261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8" descr="https://d2gg9evh47fn9z.cloudfront.net/800px_COLOURBOX7519860.jpg"/>
          <p:cNvPicPr>
            <a:picLocks noChangeAspect="1" noChangeArrowheads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52" t="10048" r="76974" b="80079"/>
          <a:stretch/>
        </p:blipFill>
        <p:spPr bwMode="auto">
          <a:xfrm>
            <a:off x="567165" y="1844824"/>
            <a:ext cx="262487" cy="271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28" descr="https://d2gg9evh47fn9z.cloudfront.net/800px_COLOURBOX7519860.jpg"/>
          <p:cNvPicPr>
            <a:picLocks noChangeAspect="1" noChangeArrowheads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52" t="10048" r="76974" b="80079"/>
          <a:stretch/>
        </p:blipFill>
        <p:spPr bwMode="auto">
          <a:xfrm>
            <a:off x="571699" y="2116256"/>
            <a:ext cx="262487" cy="271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8" descr="https://d2gg9evh47fn9z.cloudfront.net/800px_COLOURBOX7519860.jpg"/>
          <p:cNvPicPr>
            <a:picLocks noChangeAspect="1" noChangeArrowheads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52" t="10048" r="76974" b="80079"/>
          <a:stretch/>
        </p:blipFill>
        <p:spPr bwMode="auto">
          <a:xfrm>
            <a:off x="647494" y="2996952"/>
            <a:ext cx="262487" cy="271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28" descr="https://d2gg9evh47fn9z.cloudfront.net/800px_COLOURBOX7519860.jpg"/>
          <p:cNvPicPr>
            <a:picLocks noChangeAspect="1" noChangeArrowheads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52" t="10048" r="76974" b="80079"/>
          <a:stretch/>
        </p:blipFill>
        <p:spPr bwMode="auto">
          <a:xfrm>
            <a:off x="660167" y="3268384"/>
            <a:ext cx="262487" cy="271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7331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https://cdn.pixabay.com/photo/2016/03/20/21/53/welcome-1269543_1280.jpg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1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6480"/>
          <a:stretch/>
        </p:blipFill>
        <p:spPr bwMode="auto">
          <a:xfrm>
            <a:off x="0" y="-29959"/>
            <a:ext cx="9144000" cy="6858000"/>
          </a:xfrm>
          <a:prstGeom prst="rect">
            <a:avLst/>
          </a:prstGeom>
          <a:ln>
            <a:noFill/>
          </a:ln>
          <a:effectLst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524733" y="188640"/>
            <a:ext cx="8079715" cy="1224136"/>
          </a:xfrm>
          <a:prstGeom prst="rect">
            <a:avLst/>
          </a:prstGeom>
          <a:solidFill>
            <a:schemeClr val="accent5">
              <a:lumMod val="75000"/>
              <a:alpha val="16000"/>
            </a:schemeClr>
          </a:solidFill>
        </p:spPr>
        <p:txBody>
          <a:bodyPr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600" b="1" cap="all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Установлены требования к сотрудникам  АДС</a:t>
            </a:r>
            <a:endParaRPr lang="ru-RU" sz="2600" b="1" cap="all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563355" y="1352611"/>
            <a:ext cx="8038142" cy="4918734"/>
          </a:xfrm>
          <a:prstGeom prst="rect">
            <a:avLst/>
          </a:prstGeom>
          <a:noFill/>
        </p:spPr>
        <p:txBody>
          <a:bodyPr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spcBef>
                <a:spcPts val="0"/>
              </a:spcBef>
              <a:buClr>
                <a:srgbClr val="411E0F"/>
              </a:buClr>
            </a:pPr>
            <a:r>
              <a:rPr lang="ru-RU" sz="2400" b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Сотрудники АДС </a:t>
            </a:r>
            <a:r>
              <a:rPr lang="ru-RU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выезде для исполнения заявок </a:t>
            </a:r>
            <a:r>
              <a:rPr lang="ru-RU" sz="2400" b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должны</a:t>
            </a:r>
            <a:r>
              <a:rPr lang="ru-RU" sz="24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>
              <a:spcBef>
                <a:spcPts val="0"/>
              </a:spcBef>
              <a:buClr>
                <a:srgbClr val="411E0F"/>
              </a:buClr>
            </a:pPr>
            <a:r>
              <a:rPr lang="ru-RU" sz="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>
              <a:spcBef>
                <a:spcPts val="0"/>
              </a:spcBef>
              <a:buClr>
                <a:srgbClr val="411E0F"/>
              </a:buClr>
            </a:pP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быть обеспечены необходимыми средствами, в т.ч. оборудованием и материалами </a:t>
            </a:r>
          </a:p>
          <a:p>
            <a:pPr algn="just">
              <a:spcBef>
                <a:spcPts val="0"/>
              </a:spcBef>
              <a:buClr>
                <a:srgbClr val="411E0F"/>
              </a:buClr>
            </a:pP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иметь при себе служебное удостоверение</a:t>
            </a:r>
          </a:p>
          <a:p>
            <a:pPr algn="just">
              <a:spcBef>
                <a:spcPts val="0"/>
              </a:spcBef>
              <a:buClr>
                <a:srgbClr val="411E0F"/>
              </a:buClr>
            </a:pP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иметь при себе опознавательный знак (бейдж, нашивка на одежду и др.) с указанием наименования организации, ФИО и профессиональной специализации</a:t>
            </a:r>
          </a:p>
          <a:p>
            <a:pPr algn="just">
              <a:spcBef>
                <a:spcPts val="0"/>
              </a:spcBef>
              <a:buClr>
                <a:srgbClr val="411E0F"/>
              </a:buClr>
            </a:pP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иметь при себе одноразовые бахилы</a:t>
            </a:r>
          </a:p>
          <a:p>
            <a:pPr algn="just">
              <a:spcBef>
                <a:spcPts val="0"/>
              </a:spcBef>
              <a:buClr>
                <a:srgbClr val="411E0F"/>
              </a:buClr>
            </a:pPr>
            <a:endParaRPr lang="ru-RU" sz="1800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815221" y="6287861"/>
            <a:ext cx="3832117" cy="424732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  <a:ln>
            <a:noFill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ru-RU" b="1" cap="all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вступают </a:t>
            </a:r>
            <a:r>
              <a:rPr lang="ru-RU" b="1" cap="all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 силу с </a:t>
            </a:r>
            <a:r>
              <a:rPr lang="ru-RU" b="1" cap="all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01.03.2019</a:t>
            </a:r>
            <a:endParaRPr lang="ru-RU" b="1" cap="all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Picture 20" descr="https://st2.depositphotos.com/1007712/5195/v/950/depositphotos_51957383-stock-illustration-dispatcher-icon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3F3F3"/>
              </a:clrFrom>
              <a:clrTo>
                <a:srgbClr val="F3F3F3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1052736"/>
            <a:ext cx="1152128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4" descr="http://a4.mzstatic.com/us/r30/Purple/e9/68/da/mzi.pbskxhfp.512x512-75.png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0"/>
                    </a14:imgEffect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819" y="3137763"/>
            <a:ext cx="261278" cy="261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4" descr="http://a4.mzstatic.com/us/r30/Purple/e9/68/da/mzi.pbskxhfp.512x512-75.png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0"/>
                    </a14:imgEffect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612" y="3733053"/>
            <a:ext cx="261278" cy="261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4" descr="http://a4.mzstatic.com/us/r30/Purple/e9/68/da/mzi.pbskxhfp.512x512-75.png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0"/>
                    </a14:imgEffect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612" y="4005124"/>
            <a:ext cx="261278" cy="261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4" descr="http://a4.mzstatic.com/us/r30/Purple/e9/68/da/mzi.pbskxhfp.512x512-75.png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0"/>
                    </a14:imgEffect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926" y="4840130"/>
            <a:ext cx="261278" cy="261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2291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https://cdn.pixabay.com/photo/2016/03/20/21/53/welcome-1269543_1280.jpg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1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6480"/>
          <a:stretch/>
        </p:blipFill>
        <p:spPr bwMode="auto">
          <a:xfrm>
            <a:off x="0" y="-29959"/>
            <a:ext cx="9144000" cy="6858000"/>
          </a:xfrm>
          <a:prstGeom prst="rect">
            <a:avLst/>
          </a:prstGeom>
          <a:ln>
            <a:noFill/>
          </a:ln>
          <a:effectLst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524733" y="188640"/>
            <a:ext cx="8079715" cy="1224136"/>
          </a:xfrm>
          <a:prstGeom prst="rect">
            <a:avLst/>
          </a:prstGeom>
          <a:solidFill>
            <a:schemeClr val="accent5">
              <a:lumMod val="75000"/>
              <a:alpha val="16000"/>
            </a:schemeClr>
          </a:solidFill>
        </p:spPr>
        <p:txBody>
          <a:bodyPr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600" b="1" cap="all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УСТАНОВЛЕНЫ СРОКИ ВЫПОЛНЕНИЯ ЗАЯВОК </a:t>
            </a:r>
            <a:r>
              <a:rPr lang="ru-RU" sz="2600" b="1" cap="all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СОБСТВЕННИКОВ  в  </a:t>
            </a:r>
            <a:r>
              <a:rPr lang="ru-RU" sz="2600" b="1" cap="all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АДС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786475" y="6165304"/>
            <a:ext cx="3832117" cy="395749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  <a:ln>
            <a:noFill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ru-RU" b="1" cap="all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вступают </a:t>
            </a:r>
            <a:r>
              <a:rPr lang="ru-RU" b="1" cap="all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 силу с </a:t>
            </a:r>
            <a:r>
              <a:rPr lang="ru-RU" b="1" cap="all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01.03.2019</a:t>
            </a:r>
            <a:endParaRPr lang="ru-RU" b="1" cap="all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7975810"/>
              </p:ext>
            </p:extLst>
          </p:nvPr>
        </p:nvGraphicFramePr>
        <p:xfrm>
          <a:off x="510697" y="1988840"/>
          <a:ext cx="8122606" cy="3990611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4119275"/>
                <a:gridCol w="4003331"/>
              </a:tblGrid>
              <a:tr h="792088">
                <a:tc>
                  <a:txBody>
                    <a:bodyPr/>
                    <a:lstStyle/>
                    <a:p>
                      <a:pPr algn="just">
                        <a:lnSpc>
                          <a:spcPct val="80000"/>
                        </a:lnSpc>
                      </a:pPr>
                      <a:r>
                        <a:rPr lang="ru-RU" sz="18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ответ на телефонный звонок в АДС</a:t>
                      </a:r>
                      <a:endParaRPr lang="ru-RU" sz="18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80000"/>
                        </a:lnSpc>
                      </a:pPr>
                      <a:r>
                        <a:rPr lang="ru-RU" sz="18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течение 5 минут либо в течение 10 мин. перезвонить или рассмотреть голосовое  (электронное) сообщение</a:t>
                      </a:r>
                      <a:endParaRPr lang="ru-RU" sz="18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648072">
                <a:tc>
                  <a:txBody>
                    <a:bodyPr/>
                    <a:lstStyle/>
                    <a:p>
                      <a:pPr algn="l">
                        <a:lnSpc>
                          <a:spcPct val="80000"/>
                        </a:lnSpc>
                      </a:pPr>
                      <a:r>
                        <a:rPr lang="ru-RU" sz="18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локализация аварийных повреждений внутридомовых  инженерных  систем</a:t>
                      </a:r>
                      <a:endParaRPr lang="ru-RU" sz="18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80000"/>
                        </a:lnSpc>
                      </a:pPr>
                      <a:r>
                        <a:rPr lang="ru-RU" sz="18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течение 30 мин. с момента регистрации заявки</a:t>
                      </a:r>
                      <a:endParaRPr lang="ru-RU" sz="18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568936">
                <a:tc>
                  <a:txBody>
                    <a:bodyPr/>
                    <a:lstStyle/>
                    <a:p>
                      <a:pPr algn="l">
                        <a:lnSpc>
                          <a:spcPct val="80000"/>
                        </a:lnSpc>
                      </a:pPr>
                      <a:r>
                        <a:rPr lang="ru-RU" sz="18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ликвидация засоров канализации</a:t>
                      </a:r>
                      <a:endParaRPr lang="ru-RU" sz="18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80000"/>
                        </a:lnSpc>
                      </a:pPr>
                      <a:r>
                        <a:rPr lang="ru-RU" sz="18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течение 2 ч. с момента регистрации заявки</a:t>
                      </a:r>
                      <a:endParaRPr lang="ru-RU" sz="18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791565">
                <a:tc>
                  <a:txBody>
                    <a:bodyPr/>
                    <a:lstStyle/>
                    <a:p>
                      <a:pPr algn="l">
                        <a:lnSpc>
                          <a:spcPct val="80000"/>
                        </a:lnSpc>
                      </a:pPr>
                      <a:r>
                        <a:rPr lang="ru-RU" sz="18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подача коммунальных  услуг  при аварийных   повреждениях внутридомовых инженерных систем</a:t>
                      </a:r>
                      <a:endParaRPr lang="ru-RU" sz="18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срок, не нарушающий установленную продолжительность перерывов в предоставлении  КУ</a:t>
                      </a:r>
                      <a:endParaRPr lang="ru-RU" sz="18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497944">
                <a:tc>
                  <a:txBody>
                    <a:bodyPr/>
                    <a:lstStyle/>
                    <a:p>
                      <a:pPr algn="l">
                        <a:lnSpc>
                          <a:spcPct val="80000"/>
                        </a:lnSpc>
                      </a:pPr>
                      <a:r>
                        <a:rPr lang="ru-RU" sz="18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устранение аварийных повреждений внутридомовых инженерных систем</a:t>
                      </a:r>
                      <a:endParaRPr lang="ru-RU" sz="18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80000"/>
                        </a:lnSpc>
                      </a:pPr>
                      <a:r>
                        <a:rPr lang="ru-RU" sz="18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срок не более 3 суток с даты аварийного повреждения</a:t>
                      </a:r>
                      <a:endParaRPr lang="ru-RU" sz="18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659598">
                <a:tc>
                  <a:txBody>
                    <a:bodyPr/>
                    <a:lstStyle/>
                    <a:p>
                      <a:pPr algn="l">
                        <a:lnSpc>
                          <a:spcPct val="80000"/>
                        </a:lnSpc>
                      </a:pPr>
                      <a:r>
                        <a:rPr lang="ru-RU" sz="18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заявки об устранении мелких неисправностей и повреждений </a:t>
                      </a:r>
                      <a:endParaRPr lang="ru-RU" sz="18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круглосуточном режиме в согласованный с собственником срок</a:t>
                      </a:r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17" name="Picture 20" descr="https://st2.depositphotos.com/1007712/5195/v/950/depositphotos_51957383-stock-illustration-dispatcher-icon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3F3F3"/>
              </a:clrFrom>
              <a:clrTo>
                <a:srgbClr val="F3F3F3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1052736"/>
            <a:ext cx="1152128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3920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https://cdn.pixabay.com/photo/2016/03/20/21/53/welcome-1269543_1280.jpg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1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6480"/>
          <a:stretch/>
        </p:blipFill>
        <p:spPr bwMode="auto">
          <a:xfrm>
            <a:off x="0" y="-29959"/>
            <a:ext cx="9144000" cy="6858000"/>
          </a:xfrm>
          <a:prstGeom prst="rect">
            <a:avLst/>
          </a:prstGeom>
          <a:ln>
            <a:noFill/>
          </a:ln>
          <a:effectLst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640677" y="1337110"/>
            <a:ext cx="7846946" cy="5112568"/>
          </a:xfrm>
          <a:prstGeom prst="rect">
            <a:avLst/>
          </a:prstGeom>
          <a:noFill/>
        </p:spPr>
        <p:txBody>
          <a:bodyPr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lnSpc>
                <a:spcPct val="90000"/>
              </a:lnSpc>
              <a:spcBef>
                <a:spcPts val="0"/>
              </a:spcBef>
            </a:pPr>
            <a:r>
              <a:rPr lang="ru-RU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19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 </a:t>
            </a:r>
            <a:r>
              <a:rPr lang="ru-RU" sz="19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обязана иметь </a:t>
            </a:r>
            <a:r>
              <a:rPr lang="ru-RU" sz="19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представительство, которое может располагаться :</a:t>
            </a:r>
            <a:endParaRPr lang="ru-RU" sz="1900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90000"/>
              </a:lnSpc>
              <a:spcBef>
                <a:spcPts val="0"/>
              </a:spcBef>
            </a:pPr>
            <a:r>
              <a:rPr lang="ru-RU" sz="19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19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- в действующем офисе </a:t>
            </a:r>
            <a:r>
              <a:rPr lang="ru-RU" sz="19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 или</a:t>
            </a:r>
          </a:p>
          <a:p>
            <a:pPr algn="just">
              <a:lnSpc>
                <a:spcPct val="90000"/>
              </a:lnSpc>
              <a:spcBef>
                <a:spcPts val="0"/>
              </a:spcBef>
            </a:pPr>
            <a:r>
              <a:rPr lang="ru-RU" sz="19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- в МФЦ </a:t>
            </a:r>
            <a:r>
              <a:rPr lang="ru-RU" sz="19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(при наличии с ним договора)</a:t>
            </a:r>
          </a:p>
          <a:p>
            <a:pPr algn="just">
              <a:lnSpc>
                <a:spcPct val="90000"/>
              </a:lnSpc>
              <a:spcBef>
                <a:spcPts val="0"/>
              </a:spcBef>
            </a:pPr>
            <a:r>
              <a:rPr lang="ru-RU" sz="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>
              <a:lnSpc>
                <a:spcPct val="90000"/>
              </a:lnSpc>
              <a:spcBef>
                <a:spcPts val="0"/>
              </a:spcBef>
            </a:pP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19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 УК и </a:t>
            </a:r>
            <a:r>
              <a:rPr lang="ru-RU" sz="19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иные уполномоченные лица обязаны осуществлять </a:t>
            </a:r>
            <a:r>
              <a:rPr lang="ru-RU" sz="19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00" b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личный прием в представительстве </a:t>
            </a:r>
            <a:r>
              <a:rPr lang="ru-RU" sz="19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реже 1 раза в месяц</a:t>
            </a:r>
            <a:r>
              <a:rPr lang="ru-RU" sz="19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90000"/>
              </a:lnSpc>
              <a:spcBef>
                <a:spcPts val="0"/>
              </a:spcBef>
            </a:pPr>
            <a:r>
              <a:rPr lang="ru-RU" sz="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endParaRPr lang="ru-RU" sz="800" dirty="0" smtClean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90000"/>
              </a:lnSpc>
              <a:spcBef>
                <a:spcPts val="0"/>
              </a:spcBef>
            </a:pPr>
            <a:r>
              <a:rPr lang="ru-RU" sz="19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Запись </a:t>
            </a:r>
            <a:r>
              <a:rPr lang="ru-RU" sz="19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прием осуществляется:</a:t>
            </a:r>
          </a:p>
          <a:p>
            <a:pPr algn="just">
              <a:lnSpc>
                <a:spcPct val="90000"/>
              </a:lnSpc>
              <a:spcBef>
                <a:spcPts val="0"/>
              </a:spcBef>
            </a:pPr>
            <a:r>
              <a:rPr lang="ru-RU" sz="19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19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непосредственно </a:t>
            </a:r>
            <a:r>
              <a:rPr lang="ru-RU" sz="19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9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представительстве</a:t>
            </a:r>
            <a:endParaRPr lang="ru-RU" sz="1900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90000"/>
              </a:lnSpc>
              <a:spcBef>
                <a:spcPts val="0"/>
              </a:spcBef>
            </a:pPr>
            <a:r>
              <a:rPr lang="ru-RU" sz="19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19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по </a:t>
            </a:r>
            <a:r>
              <a:rPr lang="ru-RU" sz="19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телефону управляющей организации</a:t>
            </a:r>
          </a:p>
          <a:p>
            <a:pPr algn="just">
              <a:lnSpc>
                <a:spcPct val="90000"/>
              </a:lnSpc>
              <a:spcBef>
                <a:spcPts val="0"/>
              </a:spcBef>
            </a:pPr>
            <a:r>
              <a:rPr lang="ru-RU" sz="19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19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с </a:t>
            </a:r>
            <a:r>
              <a:rPr lang="ru-RU" sz="19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использованием ГИС ЖКХ</a:t>
            </a:r>
          </a:p>
          <a:p>
            <a:pPr algn="just">
              <a:lnSpc>
                <a:spcPct val="90000"/>
              </a:lnSpc>
              <a:spcBef>
                <a:spcPts val="0"/>
              </a:spcBef>
            </a:pPr>
            <a:r>
              <a:rPr lang="ru-RU" sz="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800" dirty="0" smtClean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90000"/>
              </a:lnSpc>
              <a:spcBef>
                <a:spcPts val="0"/>
              </a:spcBef>
            </a:pPr>
            <a:r>
              <a:rPr lang="ru-RU" sz="19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1900" b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Ведется </a:t>
            </a:r>
            <a:r>
              <a:rPr lang="ru-RU" sz="19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журнал личного приема</a:t>
            </a:r>
            <a:r>
              <a:rPr lang="ru-RU" sz="19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куда вносятся </a:t>
            </a:r>
            <a:r>
              <a:rPr lang="ru-RU" sz="19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сведения:</a:t>
            </a:r>
            <a:endParaRPr lang="ru-RU" sz="1900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90000"/>
              </a:lnSpc>
              <a:spcBef>
                <a:spcPts val="0"/>
              </a:spcBef>
            </a:pPr>
            <a:r>
              <a:rPr lang="ru-RU" sz="19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- о </a:t>
            </a:r>
            <a:r>
              <a:rPr lang="ru-RU" sz="19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наличии заявок в АДС от обратившегося, статус их рассмотрения и </a:t>
            </a:r>
            <a:r>
              <a:rPr lang="ru-RU" sz="19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результат </a:t>
            </a:r>
            <a:r>
              <a:rPr lang="ru-RU" sz="19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выполнения </a:t>
            </a:r>
          </a:p>
          <a:p>
            <a:pPr algn="just">
              <a:lnSpc>
                <a:spcPct val="90000"/>
              </a:lnSpc>
              <a:spcBef>
                <a:spcPts val="0"/>
              </a:spcBef>
            </a:pPr>
            <a:r>
              <a:rPr lang="ru-RU" sz="19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- дата </a:t>
            </a:r>
            <a:r>
              <a:rPr lang="ru-RU" sz="19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приема, должность осуществляющего прием лица </a:t>
            </a:r>
          </a:p>
          <a:p>
            <a:pPr algn="just">
              <a:lnSpc>
                <a:spcPct val="90000"/>
              </a:lnSpc>
              <a:spcBef>
                <a:spcPts val="0"/>
              </a:spcBef>
            </a:pPr>
            <a:r>
              <a:rPr lang="ru-RU" sz="19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- результат приема </a:t>
            </a:r>
            <a:endParaRPr lang="ru-RU" sz="1900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90000"/>
              </a:lnSpc>
              <a:spcBef>
                <a:spcPts val="0"/>
              </a:spcBef>
            </a:pPr>
            <a:endParaRPr lang="ru-RU" sz="800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90000"/>
              </a:lnSpc>
              <a:spcBef>
                <a:spcPts val="0"/>
              </a:spcBef>
            </a:pPr>
            <a:r>
              <a:rPr lang="ru-RU" sz="19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Копия записи в журнале личного приема передается обратившемуся.</a:t>
            </a: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586147" y="476672"/>
            <a:ext cx="7878509" cy="936104"/>
          </a:xfrm>
          <a:prstGeom prst="rect">
            <a:avLst/>
          </a:prstGeom>
          <a:solidFill>
            <a:schemeClr val="accent5">
              <a:lumMod val="75000"/>
              <a:alpha val="16000"/>
            </a:schemeClr>
          </a:solidFill>
        </p:spPr>
        <p:txBody>
          <a:bodyPr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600" b="1" cap="all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 ПОРЯДОК ВЗАИМОДЕЙСТВИЯ  УК с  собственниками помещений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671042" y="6237312"/>
            <a:ext cx="3832117" cy="424732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  <a:ln>
            <a:noFill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ru-RU" b="1" cap="all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вступает в силу </a:t>
            </a:r>
            <a:r>
              <a:rPr lang="ru-RU" b="1" cap="all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 01.03.2019</a:t>
            </a:r>
            <a:endParaRPr lang="ru-RU" cap="all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Picture 24" descr="http://a4.mzstatic.com/us/r30/Purple/e9/68/da/mzi.pbskxhfp.512x512-75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857" y="3501477"/>
            <a:ext cx="261278" cy="261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4" descr="http://a4.mzstatic.com/us/r30/Purple/e9/68/da/mzi.pbskxhfp.512x512-75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305" y="3762755"/>
            <a:ext cx="261278" cy="261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4" descr="http://a4.mzstatic.com/us/r30/Purple/e9/68/da/mzi.pbskxhfp.512x512-75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305" y="4024033"/>
            <a:ext cx="261278" cy="261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32" descr="https://n6-img-fp.akamaized.net/free-icon/businessman-working-behind-a-desk-of-office_318-63568.jpg?size=338&amp;ext=jpg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9A9A9A"/>
              </a:clrFrom>
              <a:clrTo>
                <a:srgbClr val="9A9A9A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-50000"/>
                    </a14:imgEffect>
                    <a14:imgEffect>
                      <a14:saturation sat="0"/>
                    </a14:imgEffect>
                    <a14:imgEffect>
                      <a14:brightnessContrast bright="59000" contrast="-8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4388" y="2702892"/>
            <a:ext cx="2092459" cy="1858448"/>
          </a:xfrm>
          <a:prstGeom prst="rect">
            <a:avLst/>
          </a:prstGeom>
          <a:noFill/>
          <a:effectLst>
            <a:glow rad="127000">
              <a:schemeClr val="accent1">
                <a:alpha val="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TextBox 26"/>
          <p:cNvSpPr txBox="1"/>
          <p:nvPr/>
        </p:nvSpPr>
        <p:spPr>
          <a:xfrm>
            <a:off x="716787" y="6237312"/>
            <a:ext cx="3808614" cy="424732"/>
          </a:xfrm>
          <a:prstGeom prst="rect">
            <a:avLst/>
          </a:prstGeom>
          <a:solidFill>
            <a:schemeClr val="tx1">
              <a:lumMod val="50000"/>
              <a:lumOff val="50000"/>
              <a:alpha val="46000"/>
            </a:schemeClr>
          </a:solidFill>
          <a:ln>
            <a:noFill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VII </a:t>
            </a:r>
            <a:r>
              <a:rPr lang="ru-RU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раздел Правил № </a:t>
            </a:r>
            <a:r>
              <a:rPr lang="ru-RU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416</a:t>
            </a:r>
            <a:endParaRPr lang="ru-RU" b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5294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https://cdn.pixabay.com/photo/2016/03/20/21/53/welcome-1269543_1280.jpg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1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6480"/>
          <a:stretch/>
        </p:blipFill>
        <p:spPr bwMode="auto">
          <a:xfrm>
            <a:off x="0" y="-29959"/>
            <a:ext cx="9144000" cy="6858000"/>
          </a:xfrm>
          <a:prstGeom prst="rect">
            <a:avLst/>
          </a:prstGeom>
          <a:ln>
            <a:noFill/>
          </a:ln>
          <a:effectLst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640677" y="1237084"/>
            <a:ext cx="7846946" cy="5112568"/>
          </a:xfrm>
          <a:prstGeom prst="rect">
            <a:avLst/>
          </a:prstGeom>
          <a:noFill/>
        </p:spPr>
        <p:txBody>
          <a:bodyPr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lnSpc>
                <a:spcPct val="90000"/>
              </a:lnSpc>
              <a:spcBef>
                <a:spcPts val="0"/>
              </a:spcBef>
            </a:pPr>
            <a:r>
              <a:rPr lang="ru-RU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19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 проводят </a:t>
            </a:r>
            <a:r>
              <a:rPr lang="ru-RU" sz="19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общие осмотры</a:t>
            </a:r>
            <a:r>
              <a:rPr lang="ru-RU" sz="19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(всего общего имущества) и </a:t>
            </a:r>
            <a:r>
              <a:rPr lang="ru-RU" sz="1900" b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частичные </a:t>
            </a:r>
            <a:r>
              <a:rPr lang="ru-RU" sz="19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осмотры</a:t>
            </a:r>
            <a:r>
              <a:rPr lang="ru-RU" sz="19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(отдельных элементов)</a:t>
            </a:r>
          </a:p>
          <a:p>
            <a:pPr algn="just">
              <a:lnSpc>
                <a:spcPct val="90000"/>
              </a:lnSpc>
              <a:spcBef>
                <a:spcPts val="0"/>
              </a:spcBef>
            </a:pPr>
            <a:endParaRPr lang="ru-RU" sz="1000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90000"/>
              </a:lnSpc>
              <a:spcBef>
                <a:spcPts val="0"/>
              </a:spcBef>
            </a:pPr>
            <a:r>
              <a:rPr lang="ru-RU" sz="19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Сезонные осмотры </a:t>
            </a:r>
            <a:r>
              <a:rPr lang="ru-RU" sz="19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являются общими  и проводятся 2 раза в год:</a:t>
            </a:r>
          </a:p>
          <a:p>
            <a:pPr algn="just">
              <a:lnSpc>
                <a:spcPct val="90000"/>
              </a:lnSpc>
              <a:spcBef>
                <a:spcPts val="0"/>
              </a:spcBef>
            </a:pPr>
            <a:r>
              <a:rPr lang="ru-RU" sz="19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19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весенний осмотр  </a:t>
            </a:r>
            <a:r>
              <a:rPr lang="ru-RU" sz="19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 после таяния снега или окончания отопительного периода в целях выявления произошедших в течение зимнего периода повреждений общего имущества. При этом уточняются объемы работ по текущему </a:t>
            </a:r>
            <a:r>
              <a:rPr lang="ru-RU" sz="19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ремонту</a:t>
            </a:r>
            <a:endParaRPr lang="ru-RU" sz="1900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90000"/>
              </a:lnSpc>
              <a:spcBef>
                <a:spcPts val="0"/>
              </a:spcBef>
            </a:pPr>
            <a:r>
              <a:rPr lang="ru-RU" sz="19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19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осенний осмотр  </a:t>
            </a:r>
            <a:r>
              <a:rPr lang="ru-RU" sz="19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 до наступления отопительного периода в целях проверки готовности дома к эксплуатации в отопительный </a:t>
            </a:r>
            <a:r>
              <a:rPr lang="ru-RU" sz="19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период </a:t>
            </a:r>
            <a:endParaRPr lang="ru-RU" sz="1900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90000"/>
              </a:lnSpc>
              <a:spcBef>
                <a:spcPts val="0"/>
              </a:spcBef>
            </a:pPr>
            <a:endParaRPr lang="ru-RU" sz="1000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90000"/>
              </a:lnSpc>
              <a:spcBef>
                <a:spcPts val="0"/>
              </a:spcBef>
            </a:pPr>
            <a:r>
              <a:rPr lang="ru-RU" sz="19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Внеочередные осмотры </a:t>
            </a:r>
            <a:r>
              <a:rPr lang="ru-RU" sz="19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проводятся в течение  суток после аварий, опасного природного процесса или явления, катастрофы, стихийного или иного бедствия</a:t>
            </a:r>
            <a:r>
              <a:rPr lang="ru-RU" sz="19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90000"/>
              </a:lnSpc>
              <a:spcBef>
                <a:spcPts val="0"/>
              </a:spcBef>
            </a:pPr>
            <a:r>
              <a:rPr lang="ru-RU" sz="10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</a:p>
          <a:p>
            <a:pPr algn="l">
              <a:lnSpc>
                <a:spcPct val="90000"/>
              </a:lnSpc>
              <a:spcBef>
                <a:spcPts val="0"/>
              </a:spcBef>
            </a:pPr>
            <a:r>
              <a:rPr lang="ru-RU" sz="19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Техническое </a:t>
            </a:r>
            <a:r>
              <a:rPr lang="ru-RU" sz="19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состояние элементов общего имущества, а также выявленные при осеннем осмотре неисправности и повреждения </a:t>
            </a:r>
            <a:r>
              <a:rPr lang="ru-RU" sz="19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наряду с актами </a:t>
            </a:r>
            <a:r>
              <a:rPr lang="ru-RU" sz="19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осмотра отражаются в </a:t>
            </a:r>
            <a:r>
              <a:rPr lang="ru-RU" sz="1900" u="sng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журнале осмотра</a:t>
            </a:r>
            <a:r>
              <a:rPr lang="ru-RU" sz="19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1900" dirty="0" smtClean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90000"/>
              </a:lnSpc>
              <a:spcBef>
                <a:spcPts val="0"/>
              </a:spcBef>
            </a:pPr>
            <a:r>
              <a:rPr lang="ru-RU" sz="1800" b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Журнал </a:t>
            </a:r>
            <a:r>
              <a:rPr lang="ru-RU" sz="18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осмотра включен в состав  технической документации на МКД.</a:t>
            </a:r>
            <a:r>
              <a:rPr lang="ru-RU" sz="19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592168" y="299088"/>
            <a:ext cx="8018301" cy="936104"/>
          </a:xfrm>
          <a:prstGeom prst="rect">
            <a:avLst/>
          </a:prstGeom>
          <a:solidFill>
            <a:schemeClr val="accent5">
              <a:lumMod val="75000"/>
              <a:alpha val="16000"/>
            </a:schemeClr>
          </a:solidFill>
        </p:spPr>
        <p:txBody>
          <a:bodyPr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600" b="1" cap="all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Урегулированы вопросы проведения осмотров общего имущества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076056" y="6177636"/>
            <a:ext cx="3384376" cy="424732"/>
          </a:xfrm>
          <a:prstGeom prst="rect">
            <a:avLst/>
          </a:prstGeom>
          <a:solidFill>
            <a:schemeClr val="tx1">
              <a:lumMod val="50000"/>
              <a:lumOff val="50000"/>
              <a:alpha val="46000"/>
            </a:schemeClr>
          </a:solidFill>
          <a:ln>
            <a:noFill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ru-RU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.п. 13.1, 14, 24 Правил </a:t>
            </a:r>
            <a:r>
              <a:rPr lang="ru-RU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№ 491</a:t>
            </a:r>
          </a:p>
        </p:txBody>
      </p:sp>
    </p:spTree>
    <p:extLst>
      <p:ext uri="{BB962C8B-B14F-4D97-AF65-F5344CB8AC3E}">
        <p14:creationId xmlns:p14="http://schemas.microsoft.com/office/powerpoint/2010/main" val="3317717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https://cdn.pixabay.com/photo/2016/03/20/21/53/welcome-1269543_1280.jpg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1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6480"/>
          <a:stretch/>
        </p:blipFill>
        <p:spPr bwMode="auto">
          <a:xfrm>
            <a:off x="0" y="-29959"/>
            <a:ext cx="9144000" cy="6858000"/>
          </a:xfrm>
          <a:prstGeom prst="rect">
            <a:avLst/>
          </a:prstGeom>
          <a:ln>
            <a:noFill/>
          </a:ln>
          <a:effectLst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677845" y="1780293"/>
            <a:ext cx="7846946" cy="4610568"/>
          </a:xfrm>
          <a:prstGeom prst="rect">
            <a:avLst/>
          </a:prstGeom>
          <a:noFill/>
        </p:spPr>
        <p:txBody>
          <a:bodyPr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lnSpc>
                <a:spcPct val="90000"/>
              </a:lnSpc>
              <a:spcBef>
                <a:spcPts val="0"/>
              </a:spcBef>
            </a:pPr>
            <a:r>
              <a:rPr lang="ru-RU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20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Решение</a:t>
            </a: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общего собрания об определении размера платы за содержание жилого помещения </a:t>
            </a:r>
            <a:r>
              <a:rPr lang="ru-RU" sz="20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принимается на срок не менее 1 год</a:t>
            </a: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Размер платы устанавливается для всех одинаковый.</a:t>
            </a:r>
          </a:p>
          <a:p>
            <a:pPr algn="just">
              <a:lnSpc>
                <a:spcPct val="90000"/>
              </a:lnSpc>
              <a:spcBef>
                <a:spcPts val="0"/>
              </a:spcBef>
            </a:pPr>
            <a:endParaRPr lang="ru-RU" sz="1900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90000"/>
              </a:lnSpc>
              <a:spcBef>
                <a:spcPts val="0"/>
              </a:spcBef>
            </a:pPr>
            <a:r>
              <a:rPr lang="ru-RU" sz="19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 представляет предложение о размере платы </a:t>
            </a:r>
            <a:r>
              <a:rPr lang="ru-RU" sz="20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позднее чем за 30 дней до дня проведения</a:t>
            </a: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общего собрания </a:t>
            </a: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путем размещения на досках объявлений во всех подъездах  </a:t>
            </a:r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или </a:t>
            </a: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пределах участка дома. </a:t>
            </a:r>
          </a:p>
          <a:p>
            <a:pPr algn="just">
              <a:lnSpc>
                <a:spcPct val="90000"/>
              </a:lnSpc>
              <a:spcBef>
                <a:spcPts val="0"/>
              </a:spcBef>
            </a:pPr>
            <a:endParaRPr lang="ru-RU" sz="1900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90000"/>
              </a:lnSpc>
              <a:spcBef>
                <a:spcPts val="0"/>
              </a:spcBef>
            </a:pPr>
            <a:r>
              <a:rPr lang="ru-RU" sz="19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20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предложении должны содержаться</a:t>
            </a: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>
              <a:lnSpc>
                <a:spcPct val="90000"/>
              </a:lnSpc>
              <a:spcBef>
                <a:spcPts val="0"/>
              </a:spcBef>
            </a:pP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расчет </a:t>
            </a: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000" u="sng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смета</a:t>
            </a: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размера платы </a:t>
            </a:r>
          </a:p>
          <a:p>
            <a:pPr algn="just">
              <a:lnSpc>
                <a:spcPct val="90000"/>
              </a:lnSpc>
              <a:spcBef>
                <a:spcPts val="0"/>
              </a:spcBef>
            </a:pP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обоснование </a:t>
            </a: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размера платы</a:t>
            </a:r>
          </a:p>
          <a:p>
            <a:pPr algn="just">
              <a:lnSpc>
                <a:spcPct val="90000"/>
              </a:lnSpc>
              <a:spcBef>
                <a:spcPts val="0"/>
              </a:spcBef>
            </a:pP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ru-RU" sz="2000" u="sng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обоснование </a:t>
            </a:r>
            <a:r>
              <a:rPr lang="ru-RU" sz="2000" u="sng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превышения установленного ОМС размера платы </a:t>
            </a: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содержание жилого помещения для собственников, не выбравших способ управления </a:t>
            </a:r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домом, </a:t>
            </a:r>
            <a:r>
              <a:rPr lang="ru-RU" sz="2000" u="sng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sz="2000" u="sng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детализацией размера платы</a:t>
            </a: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указанием расчета годовой стоимости каждого вида работ и услуг, с указанием периодичности их выполнения</a:t>
            </a:r>
          </a:p>
          <a:p>
            <a:pPr algn="just">
              <a:lnSpc>
                <a:spcPct val="90000"/>
              </a:lnSpc>
              <a:spcBef>
                <a:spcPts val="0"/>
              </a:spcBef>
            </a:pPr>
            <a:endParaRPr lang="ru-RU" sz="1900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592168" y="188640"/>
            <a:ext cx="8018301" cy="1224136"/>
          </a:xfrm>
          <a:prstGeom prst="rect">
            <a:avLst/>
          </a:prstGeom>
          <a:solidFill>
            <a:schemeClr val="accent5">
              <a:lumMod val="75000"/>
              <a:alpha val="16000"/>
            </a:schemeClr>
          </a:solidFill>
        </p:spPr>
        <p:txBody>
          <a:bodyPr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600" b="1" cap="all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Изменение размера  </a:t>
            </a:r>
            <a:r>
              <a:rPr lang="ru-RU" sz="2600" b="1" cap="all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платы за содержание жилого </a:t>
            </a:r>
            <a:r>
              <a:rPr lang="ru-RU" sz="2600" b="1" cap="all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помещения</a:t>
            </a:r>
            <a:endParaRPr lang="ru-RU" sz="2600" b="1" cap="all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036193" y="6093296"/>
            <a:ext cx="2376264" cy="424732"/>
          </a:xfrm>
          <a:prstGeom prst="rect">
            <a:avLst/>
          </a:prstGeom>
          <a:solidFill>
            <a:schemeClr val="tx1">
              <a:lumMod val="50000"/>
              <a:lumOff val="50000"/>
              <a:alpha val="46000"/>
            </a:schemeClr>
          </a:solidFill>
          <a:ln>
            <a:noFill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ru-RU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31 Правил </a:t>
            </a:r>
            <a:r>
              <a:rPr lang="ru-RU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№ 491</a:t>
            </a:r>
          </a:p>
        </p:txBody>
      </p:sp>
      <p:pic>
        <p:nvPicPr>
          <p:cNvPr id="6" name="Picture 2" descr="https://d2gg9evh47fn9z.cloudfront.net/800px_COLOURBOX4208793.jpg"/>
          <p:cNvPicPr>
            <a:picLocks noChangeAspect="1" noChangeArrowheads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1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4300" b="50000"/>
          <a:stretch/>
        </p:blipFill>
        <p:spPr bwMode="auto">
          <a:xfrm>
            <a:off x="1259632" y="4293096"/>
            <a:ext cx="160135" cy="174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s://d2gg9evh47fn9z.cloudfront.net/800px_COLOURBOX4208793.jpg"/>
          <p:cNvPicPr>
            <a:picLocks noChangeAspect="1" noChangeArrowheads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1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4300" b="50000"/>
          <a:stretch/>
        </p:blipFill>
        <p:spPr bwMode="auto">
          <a:xfrm>
            <a:off x="1274733" y="4857509"/>
            <a:ext cx="160135" cy="174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s://d2gg9evh47fn9z.cloudfront.net/800px_COLOURBOX4208793.jpg"/>
          <p:cNvPicPr>
            <a:picLocks noChangeAspect="1" noChangeArrowheads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1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4300" b="50000"/>
          <a:stretch/>
        </p:blipFill>
        <p:spPr bwMode="auto">
          <a:xfrm>
            <a:off x="1259632" y="4568827"/>
            <a:ext cx="160135" cy="174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3390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https://cdn.pixabay.com/photo/2016/03/20/21/53/welcome-1269543_1280.jpg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1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6480"/>
          <a:stretch/>
        </p:blipFill>
        <p:spPr bwMode="auto">
          <a:xfrm>
            <a:off x="0" y="-29959"/>
            <a:ext cx="9144000" cy="6858000"/>
          </a:xfrm>
          <a:prstGeom prst="rect">
            <a:avLst/>
          </a:prstGeom>
          <a:ln>
            <a:noFill/>
          </a:ln>
          <a:effectLst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565511" y="1347582"/>
            <a:ext cx="8044958" cy="5249770"/>
          </a:xfrm>
          <a:prstGeom prst="rect">
            <a:avLst/>
          </a:prstGeom>
          <a:noFill/>
        </p:spPr>
        <p:txBody>
          <a:bodyPr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lnSpc>
                <a:spcPct val="90000"/>
              </a:lnSpc>
              <a:spcBef>
                <a:spcPts val="0"/>
              </a:spcBef>
            </a:pPr>
            <a:r>
              <a:rPr lang="ru-RU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21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соответствии со Стандартом № 731 </a:t>
            </a:r>
            <a:r>
              <a:rPr lang="ru-RU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 </a:t>
            </a:r>
            <a:r>
              <a:rPr lang="ru-RU" sz="21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раскрывает указанную в </a:t>
            </a:r>
            <a:r>
              <a:rPr lang="ru-RU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п. 3</a:t>
            </a:r>
            <a:r>
              <a:rPr lang="ru-RU" sz="21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информацию путем </a:t>
            </a:r>
            <a:r>
              <a:rPr lang="ru-RU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опубликования :</a:t>
            </a:r>
          </a:p>
          <a:p>
            <a:pPr algn="just">
              <a:lnSpc>
                <a:spcPct val="90000"/>
              </a:lnSpc>
              <a:spcBef>
                <a:spcPts val="0"/>
              </a:spcBef>
            </a:pPr>
            <a:r>
              <a:rPr lang="ru-RU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21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на </a:t>
            </a:r>
            <a:r>
              <a:rPr lang="ru-RU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официальном сайте, определяемом уполномоченным федеральным органом исполнительной власти (ГИС ЖКХ)</a:t>
            </a:r>
          </a:p>
          <a:p>
            <a:pPr algn="just">
              <a:lnSpc>
                <a:spcPct val="90000"/>
              </a:lnSpc>
              <a:spcBef>
                <a:spcPts val="0"/>
              </a:spcBef>
            </a:pPr>
            <a:r>
              <a:rPr lang="ru-RU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21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на </a:t>
            </a:r>
            <a:r>
              <a:rPr lang="ru-RU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одном из следующих сайтов по выбору: </a:t>
            </a:r>
          </a:p>
          <a:p>
            <a:pPr algn="just">
              <a:lnSpc>
                <a:spcPct val="90000"/>
              </a:lnSpc>
              <a:spcBef>
                <a:spcPts val="0"/>
              </a:spcBef>
            </a:pPr>
            <a:r>
              <a:rPr lang="ru-RU" sz="21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- сайт </a:t>
            </a:r>
            <a:r>
              <a:rPr lang="ru-RU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управляющей организации</a:t>
            </a:r>
          </a:p>
          <a:p>
            <a:pPr algn="just">
              <a:lnSpc>
                <a:spcPct val="90000"/>
              </a:lnSpc>
              <a:spcBef>
                <a:spcPts val="0"/>
              </a:spcBef>
            </a:pPr>
            <a:r>
              <a:rPr lang="ru-RU" sz="21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- сайт </a:t>
            </a:r>
            <a:r>
              <a:rPr lang="ru-RU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органа исполнительной власти субъекта РФ</a:t>
            </a:r>
          </a:p>
          <a:p>
            <a:pPr algn="just">
              <a:lnSpc>
                <a:spcPct val="90000"/>
              </a:lnSpc>
              <a:spcBef>
                <a:spcPts val="0"/>
              </a:spcBef>
            </a:pPr>
            <a:r>
              <a:rPr lang="ru-RU" sz="21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- сайт </a:t>
            </a:r>
            <a:r>
              <a:rPr lang="ru-RU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органа местного самоуправления</a:t>
            </a:r>
          </a:p>
          <a:p>
            <a:pPr algn="just">
              <a:lnSpc>
                <a:spcPct val="90000"/>
              </a:lnSpc>
              <a:spcBef>
                <a:spcPts val="0"/>
              </a:spcBef>
            </a:pPr>
            <a:endParaRPr lang="ru-RU" sz="1000" dirty="0" smtClean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90000"/>
              </a:lnSpc>
              <a:spcBef>
                <a:spcPts val="0"/>
              </a:spcBef>
            </a:pPr>
            <a:endParaRPr lang="ru-RU" sz="1000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90000"/>
              </a:lnSpc>
              <a:spcBef>
                <a:spcPts val="0"/>
              </a:spcBef>
            </a:pPr>
            <a:endParaRPr lang="ru-RU" sz="1000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90000"/>
              </a:lnSpc>
              <a:spcBef>
                <a:spcPts val="0"/>
              </a:spcBef>
            </a:pP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21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соответствии с Правилами №416 </a:t>
            </a:r>
            <a:r>
              <a:rPr lang="ru-RU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  на постоянной основе размещает установленный перечень информации :</a:t>
            </a:r>
          </a:p>
          <a:p>
            <a:pPr algn="just">
              <a:lnSpc>
                <a:spcPct val="90000"/>
              </a:lnSpc>
              <a:spcBef>
                <a:spcPts val="0"/>
              </a:spcBef>
            </a:pPr>
            <a:r>
              <a:rPr lang="ru-RU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1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на вывесках у </a:t>
            </a:r>
            <a:r>
              <a:rPr lang="ru-RU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входа в представительство </a:t>
            </a:r>
            <a:r>
              <a:rPr lang="ru-RU" sz="21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</a:t>
            </a:r>
          </a:p>
          <a:p>
            <a:pPr algn="just">
              <a:lnSpc>
                <a:spcPct val="90000"/>
              </a:lnSpc>
              <a:spcBef>
                <a:spcPts val="0"/>
              </a:spcBef>
            </a:pPr>
            <a:r>
              <a:rPr lang="ru-RU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(</a:t>
            </a:r>
            <a:r>
              <a:rPr lang="ru-RU" sz="2100" u="sng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 вида информации</a:t>
            </a:r>
            <a:r>
              <a:rPr lang="ru-RU" sz="21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2100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90000"/>
              </a:lnSpc>
              <a:spcBef>
                <a:spcPts val="0"/>
              </a:spcBef>
            </a:pPr>
            <a:r>
              <a:rPr lang="ru-RU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21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на </a:t>
            </a:r>
            <a:r>
              <a:rPr lang="ru-RU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досках объявлений во всех подъездах </a:t>
            </a:r>
            <a:r>
              <a:rPr lang="ru-RU" sz="21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дома или </a:t>
            </a:r>
            <a:r>
              <a:rPr lang="ru-RU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1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пределах земельного участка дома (</a:t>
            </a:r>
            <a:r>
              <a:rPr lang="ru-RU" sz="2100" u="sng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 вида информации</a:t>
            </a:r>
            <a:r>
              <a:rPr lang="ru-RU" sz="21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algn="just">
              <a:lnSpc>
                <a:spcPct val="90000"/>
              </a:lnSpc>
              <a:spcBef>
                <a:spcPts val="0"/>
              </a:spcBef>
            </a:pPr>
            <a:r>
              <a:rPr lang="ru-RU" sz="21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на </a:t>
            </a:r>
            <a:r>
              <a:rPr lang="ru-RU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информационных стендах (стойках) в представительстве </a:t>
            </a:r>
            <a:r>
              <a:rPr lang="ru-RU" sz="21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</a:t>
            </a:r>
          </a:p>
          <a:p>
            <a:pPr algn="just">
              <a:lnSpc>
                <a:spcPct val="90000"/>
              </a:lnSpc>
              <a:spcBef>
                <a:spcPts val="0"/>
              </a:spcBef>
            </a:pPr>
            <a:r>
              <a:rPr lang="ru-RU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(</a:t>
            </a:r>
            <a:r>
              <a:rPr lang="ru-RU" sz="2100" u="sng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 видов информации</a:t>
            </a:r>
            <a:r>
              <a:rPr lang="ru-RU" sz="21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algn="just">
              <a:lnSpc>
                <a:spcPct val="90000"/>
              </a:lnSpc>
              <a:spcBef>
                <a:spcPts val="0"/>
              </a:spcBef>
            </a:pPr>
            <a:r>
              <a:rPr lang="ru-RU" sz="21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на </a:t>
            </a:r>
            <a:r>
              <a:rPr lang="ru-RU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официальном сайте ГИС ЖКХ</a:t>
            </a:r>
          </a:p>
          <a:p>
            <a:pPr algn="just">
              <a:lnSpc>
                <a:spcPct val="90000"/>
              </a:lnSpc>
              <a:spcBef>
                <a:spcPts val="0"/>
              </a:spcBef>
            </a:pPr>
            <a:endParaRPr lang="ru-RU" sz="1900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592168" y="188640"/>
            <a:ext cx="8018301" cy="1008112"/>
          </a:xfrm>
          <a:prstGeom prst="rect">
            <a:avLst/>
          </a:prstGeom>
          <a:solidFill>
            <a:schemeClr val="accent5">
              <a:lumMod val="75000"/>
              <a:alpha val="16000"/>
            </a:schemeClr>
          </a:solidFill>
        </p:spPr>
        <p:txBody>
          <a:bodyPr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600" b="1" cap="all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Скорректирован порядок раскрытия информации </a:t>
            </a:r>
            <a:r>
              <a:rPr lang="ru-RU" sz="2600" b="1" cap="all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</a:t>
            </a:r>
            <a:endParaRPr lang="ru-RU" sz="2600" b="1" cap="all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34" descr="https://cdn2.iconfinder.com/data/icons/color-svg-vector-icons-2/512/message_chat_text_bubble_phone-512.png"/>
          <p:cNvPicPr>
            <a:picLocks noChangeAspect="1" noChangeArrowheads="1"/>
          </p:cNvPicPr>
          <p:nvPr/>
        </p:nvPicPr>
        <p:blipFill>
          <a:blip r:embed="rId4" cstate="print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7830" y="1772816"/>
            <a:ext cx="207728" cy="207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4" descr="https://cdn2.iconfinder.com/data/icons/color-svg-vector-icons-2/512/message_chat_text_bubble_phone-512.png"/>
          <p:cNvPicPr>
            <a:picLocks noChangeAspect="1" noChangeArrowheads="1"/>
          </p:cNvPicPr>
          <p:nvPr/>
        </p:nvPicPr>
        <p:blipFill>
          <a:blip r:embed="rId4" cstate="print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201" y="2429833"/>
            <a:ext cx="207728" cy="207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4" descr="https://cdn2.iconfinder.com/data/icons/color-svg-vector-icons-2/512/message_chat_text_bubble_phone-512.png"/>
          <p:cNvPicPr>
            <a:picLocks noChangeAspect="1" noChangeArrowheads="1"/>
          </p:cNvPicPr>
          <p:nvPr/>
        </p:nvPicPr>
        <p:blipFill>
          <a:blip r:embed="rId4" cstate="print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201" y="4561743"/>
            <a:ext cx="207728" cy="207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4" descr="https://cdn2.iconfinder.com/data/icons/color-svg-vector-icons-2/512/message_chat_text_bubble_phone-512.png"/>
          <p:cNvPicPr>
            <a:picLocks noChangeAspect="1" noChangeArrowheads="1"/>
          </p:cNvPicPr>
          <p:nvPr/>
        </p:nvPicPr>
        <p:blipFill>
          <a:blip r:embed="rId4" cstate="print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238" y="5106765"/>
            <a:ext cx="207728" cy="207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4" descr="https://cdn2.iconfinder.com/data/icons/color-svg-vector-icons-2/512/message_chat_text_bubble_phone-512.png"/>
          <p:cNvPicPr>
            <a:picLocks noChangeAspect="1" noChangeArrowheads="1"/>
          </p:cNvPicPr>
          <p:nvPr/>
        </p:nvPicPr>
        <p:blipFill>
          <a:blip r:embed="rId4" cstate="print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238" y="6249424"/>
            <a:ext cx="207728" cy="207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4" descr="https://cdn2.iconfinder.com/data/icons/color-svg-vector-icons-2/512/message_chat_text_bubble_phone-512.png"/>
          <p:cNvPicPr>
            <a:picLocks noChangeAspect="1" noChangeArrowheads="1"/>
          </p:cNvPicPr>
          <p:nvPr/>
        </p:nvPicPr>
        <p:blipFill>
          <a:blip r:embed="rId4" cstate="print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7551" y="5719182"/>
            <a:ext cx="207728" cy="207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5940152" y="6249424"/>
            <a:ext cx="2952328" cy="424732"/>
          </a:xfrm>
          <a:prstGeom prst="rect">
            <a:avLst/>
          </a:prstGeom>
          <a:solidFill>
            <a:schemeClr val="tx1">
              <a:lumMod val="50000"/>
              <a:lumOff val="50000"/>
              <a:alpha val="46000"/>
            </a:schemeClr>
          </a:solidFill>
          <a:ln>
            <a:noFill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ru-RU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раздел </a:t>
            </a:r>
            <a:r>
              <a:rPr lang="en-US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VIII </a:t>
            </a:r>
            <a:r>
              <a:rPr lang="ru-RU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Правил </a:t>
            </a:r>
            <a:r>
              <a:rPr lang="ru-RU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№416 </a:t>
            </a:r>
          </a:p>
        </p:txBody>
      </p:sp>
    </p:spTree>
    <p:extLst>
      <p:ext uri="{BB962C8B-B14F-4D97-AF65-F5344CB8AC3E}">
        <p14:creationId xmlns:p14="http://schemas.microsoft.com/office/powerpoint/2010/main" val="2534531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https://cdn.pixabay.com/photo/2016/03/20/21/53/welcome-1269543_1280.jpg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1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6480"/>
          <a:stretch/>
        </p:blipFill>
        <p:spPr bwMode="auto">
          <a:xfrm>
            <a:off x="0" y="-29959"/>
            <a:ext cx="9144000" cy="6858000"/>
          </a:xfrm>
          <a:prstGeom prst="rect">
            <a:avLst/>
          </a:prstGeom>
          <a:ln>
            <a:noFill/>
          </a:ln>
          <a:effectLst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640677" y="1237084"/>
            <a:ext cx="7846946" cy="5152918"/>
          </a:xfrm>
          <a:prstGeom prst="rect">
            <a:avLst/>
          </a:prstGeom>
          <a:noFill/>
        </p:spPr>
        <p:txBody>
          <a:bodyPr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lnSpc>
                <a:spcPct val="90000"/>
              </a:lnSpc>
              <a:spcBef>
                <a:spcPts val="0"/>
              </a:spcBef>
            </a:pPr>
            <a:r>
              <a:rPr lang="ru-RU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Положения о рассмотрении запросов (обращений) в УК исключены из Стандарта № 731 и включены в </a:t>
            </a:r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Правила </a:t>
            </a: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 </a:t>
            </a:r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416.</a:t>
            </a:r>
            <a:endParaRPr lang="ru-RU" sz="2000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90000"/>
              </a:lnSpc>
              <a:spcBef>
                <a:spcPts val="0"/>
              </a:spcBef>
            </a:pPr>
            <a:endParaRPr lang="ru-RU" sz="2000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ts val="0"/>
              </a:spcBef>
            </a:pP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Обращение в УК может быть направлено посредством:</a:t>
            </a:r>
          </a:p>
          <a:p>
            <a:pPr algn="just">
              <a:spcBef>
                <a:spcPts val="0"/>
              </a:spcBef>
            </a:pP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почтового </a:t>
            </a: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отправления </a:t>
            </a:r>
          </a:p>
          <a:p>
            <a:pPr algn="just">
              <a:spcBef>
                <a:spcPts val="0"/>
              </a:spcBef>
            </a:pP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электронного </a:t>
            </a: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сообщения на адрес электронной почты УК </a:t>
            </a:r>
          </a:p>
          <a:p>
            <a:pPr algn="just">
              <a:spcBef>
                <a:spcPts val="0"/>
              </a:spcBef>
            </a:pP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ГИС </a:t>
            </a: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ЖКХ </a:t>
            </a:r>
          </a:p>
          <a:p>
            <a:pPr algn="just">
              <a:spcBef>
                <a:spcPts val="0"/>
              </a:spcBef>
            </a:pP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с </a:t>
            </a: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нарочным самим собственником  либо через консьержа МКД</a:t>
            </a:r>
          </a:p>
          <a:p>
            <a:pPr algn="just">
              <a:spcBef>
                <a:spcPts val="0"/>
              </a:spcBef>
            </a:pP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высказан </a:t>
            </a: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устно, в том числе на приеме </a:t>
            </a:r>
          </a:p>
          <a:p>
            <a:pPr algn="just">
              <a:lnSpc>
                <a:spcPct val="90000"/>
              </a:lnSpc>
              <a:spcBef>
                <a:spcPts val="0"/>
              </a:spcBef>
            </a:pPr>
            <a:endParaRPr lang="ru-RU" sz="2000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90000"/>
              </a:lnSpc>
              <a:spcBef>
                <a:spcPts val="0"/>
              </a:spcBef>
            </a:pP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Официальный ответ направляется по тем же каналам, по которым </a:t>
            </a:r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получен запрос (обращение), </a:t>
            </a: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если заявителем не указано иное.</a:t>
            </a:r>
          </a:p>
          <a:p>
            <a:pPr algn="just">
              <a:lnSpc>
                <a:spcPct val="90000"/>
              </a:lnSpc>
              <a:spcBef>
                <a:spcPts val="0"/>
              </a:spcBef>
            </a:pPr>
            <a:endParaRPr lang="ru-RU" sz="2000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90000"/>
              </a:lnSpc>
              <a:spcBef>
                <a:spcPts val="0"/>
              </a:spcBef>
            </a:pP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Запрос (обращение) и копия ответа  подлежат хранению  </a:t>
            </a:r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 в </a:t>
            </a: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течение 3 лет со дня его регистрации.</a:t>
            </a: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592168" y="299088"/>
            <a:ext cx="8018301" cy="936104"/>
          </a:xfrm>
          <a:prstGeom prst="rect">
            <a:avLst/>
          </a:prstGeom>
          <a:solidFill>
            <a:schemeClr val="accent5">
              <a:lumMod val="75000"/>
              <a:alpha val="16000"/>
            </a:schemeClr>
          </a:solidFill>
        </p:spPr>
        <p:txBody>
          <a:bodyPr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600" b="1" cap="all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Скорректирован порядок рассмотрения </a:t>
            </a:r>
            <a:r>
              <a:rPr lang="ru-RU" sz="2600" b="1" cap="all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обращений </a:t>
            </a:r>
            <a:r>
              <a:rPr lang="ru-RU" sz="2600" b="1" cap="all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УК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504996" y="5965270"/>
            <a:ext cx="2952328" cy="424732"/>
          </a:xfrm>
          <a:prstGeom prst="rect">
            <a:avLst/>
          </a:prstGeom>
          <a:solidFill>
            <a:schemeClr val="tx1">
              <a:lumMod val="50000"/>
              <a:lumOff val="50000"/>
              <a:alpha val="46000"/>
            </a:schemeClr>
          </a:solidFill>
          <a:ln>
            <a:noFill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ru-RU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раздел </a:t>
            </a:r>
            <a:r>
              <a:rPr lang="en-US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VIII </a:t>
            </a:r>
            <a:r>
              <a:rPr lang="ru-RU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Правил </a:t>
            </a:r>
            <a:r>
              <a:rPr lang="ru-RU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№416 </a:t>
            </a:r>
          </a:p>
        </p:txBody>
      </p:sp>
      <p:pic>
        <p:nvPicPr>
          <p:cNvPr id="6" name="Picture 36" descr="https://st.depositphotos.com/1715096/4387/v/950/depositphotos_43871037-stock-illustration-contact-flat-icons.jpg"/>
          <p:cNvPicPr>
            <a:picLocks noChangeAspect="1" noChangeArrowheads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92" t="43657" r="76084" b="43426"/>
          <a:stretch/>
        </p:blipFill>
        <p:spPr bwMode="auto">
          <a:xfrm>
            <a:off x="857992" y="2804002"/>
            <a:ext cx="360040" cy="282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6" descr="https://st.depositphotos.com/1715096/4387/v/950/depositphotos_43871037-stock-illustration-contact-flat-icons.jpg"/>
          <p:cNvPicPr>
            <a:picLocks noChangeAspect="1" noChangeArrowheads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72" t="6625" r="75904" b="80458"/>
          <a:stretch/>
        </p:blipFill>
        <p:spPr bwMode="auto">
          <a:xfrm>
            <a:off x="857992" y="3076061"/>
            <a:ext cx="349360" cy="273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6" descr="https://st.depositphotos.com/1715096/4387/v/950/depositphotos_43871037-stock-illustration-contact-flat-icons.jpg"/>
          <p:cNvPicPr>
            <a:picLocks noChangeAspect="1" noChangeArrowheads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16" t="6625" r="54166" b="80458"/>
          <a:stretch/>
        </p:blipFill>
        <p:spPr bwMode="auto">
          <a:xfrm>
            <a:off x="901844" y="3989120"/>
            <a:ext cx="332278" cy="294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6" descr="https://st.depositphotos.com/1715096/4387/v/950/depositphotos_43871037-stock-illustration-contact-flat-icons.jpg"/>
          <p:cNvPicPr>
            <a:picLocks noChangeAspect="1" noChangeArrowheads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38" t="62690" r="78303" b="24393"/>
          <a:stretch/>
        </p:blipFill>
        <p:spPr bwMode="auto">
          <a:xfrm>
            <a:off x="929820" y="3667472"/>
            <a:ext cx="276326" cy="321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6" descr="https://st.depositphotos.com/1715096/4387/v/950/depositphotos_43871037-stock-illustration-contact-flat-icons.jpg"/>
          <p:cNvPicPr>
            <a:picLocks noChangeAspect="1" noChangeArrowheads="1"/>
          </p:cNvPicPr>
          <p:nvPr/>
        </p:nvPicPr>
        <p:blipFill rotWithShape="1"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128" t="44261" r="53800" b="43957"/>
          <a:stretch/>
        </p:blipFill>
        <p:spPr bwMode="auto">
          <a:xfrm>
            <a:off x="847256" y="3399041"/>
            <a:ext cx="358889" cy="262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9837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https://cdn.pixabay.com/photo/2016/03/20/21/53/welcome-1269543_1280.jpg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1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6480"/>
          <a:stretch/>
        </p:blipFill>
        <p:spPr bwMode="auto">
          <a:xfrm>
            <a:off x="0" y="-29959"/>
            <a:ext cx="9144000" cy="6771327"/>
          </a:xfrm>
          <a:prstGeom prst="rect">
            <a:avLst/>
          </a:prstGeom>
          <a:ln>
            <a:noFill/>
          </a:ln>
          <a:effectLst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395536" y="0"/>
            <a:ext cx="8214933" cy="980728"/>
          </a:xfrm>
          <a:prstGeom prst="rect">
            <a:avLst/>
          </a:prstGeom>
          <a:solidFill>
            <a:schemeClr val="accent5">
              <a:lumMod val="75000"/>
              <a:alpha val="16000"/>
            </a:schemeClr>
          </a:solidFill>
        </p:spPr>
        <p:txBody>
          <a:bodyPr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600" b="1" cap="all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Установлены сроки  рассмотрения запросов (обращений) в УК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6972859"/>
              </p:ext>
            </p:extLst>
          </p:nvPr>
        </p:nvGraphicFramePr>
        <p:xfrm>
          <a:off x="163079" y="980728"/>
          <a:ext cx="8729401" cy="5564186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828092"/>
                <a:gridCol w="7901309"/>
              </a:tblGrid>
              <a:tr h="738713"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ru-RU" sz="1500" b="1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день</a:t>
                      </a:r>
                      <a:endParaRPr lang="ru-RU" sz="15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b="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 запросу </a:t>
                      </a:r>
                      <a:r>
                        <a:rPr lang="ru-RU" sz="1500" b="0" u="sng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собственника (пользователя)</a:t>
                      </a:r>
                      <a:r>
                        <a:rPr lang="ru-RU" sz="1500" b="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помещения:</a:t>
                      </a: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b="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информация из перечня информации, подлежащей раскрытию, в том числе путем сообщения места ее размещения </a:t>
                      </a:r>
                      <a:endParaRPr lang="ru-RU" sz="1500" b="0" dirty="0">
                        <a:solidFill>
                          <a:schemeClr val="bg2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2645663"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ru-RU" sz="1500" b="1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раб. дн.</a:t>
                      </a:r>
                      <a:endParaRPr lang="ru-RU" sz="15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5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 запросу </a:t>
                      </a:r>
                      <a:r>
                        <a:rPr lang="ru-RU" sz="1500" u="sng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собственника (пользователя) </a:t>
                      </a:r>
                      <a:r>
                        <a:rPr lang="ru-RU" sz="15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помещения:</a:t>
                      </a:r>
                    </a:p>
                    <a:p>
                      <a:pPr marL="0" indent="0" algn="just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5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письменная информация о помесячных объемах потребленных коммунальных ресурсов по показаниям ОДПУ, суммарном объеме КУ, потребленных в помещениях МКД, объемах КУ, рассчитанных с применением нормативов, объемах коммунальных ресурсов, потребляемых в целях содержания общего имущества в МКД</a:t>
                      </a:r>
                    </a:p>
                    <a:p>
                      <a:pPr marL="0" indent="0" algn="just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5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сведения о показаниях ОДПУ за период не более 3 лет</a:t>
                      </a:r>
                    </a:p>
                    <a:p>
                      <a:pPr marL="0" indent="0" algn="just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5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копия акта о причинении ущерба жизни, здоровью и имуществу собственника в МКД, общему имуществу, предусмотренного Правилами № 354</a:t>
                      </a:r>
                    </a:p>
                    <a:p>
                      <a:pPr marL="0" indent="0" algn="just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5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ru-RU" sz="1500" baseline="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5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копия акта нарушения качества или превышения установленной продолжительности перерыва в оказании услуг или выполнении работ, предусмотренного Правилами № 491</a:t>
                      </a:r>
                    </a:p>
                    <a:p>
                      <a:pPr marL="0" indent="0" algn="just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5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-</a:t>
                      </a:r>
                      <a:r>
                        <a:rPr lang="ru-RU" sz="1500" baseline="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5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копия акта проверки предоставления КУ ненадлежащего качества и (или) с перерывами, превышающими установленную продолжительность, предусмотренного Правилами № 354</a:t>
                      </a:r>
                      <a:endParaRPr lang="ru-RU" sz="1500" b="0" dirty="0">
                        <a:solidFill>
                          <a:schemeClr val="bg2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56372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b="1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 раб.дн.</a:t>
                      </a:r>
                      <a:endParaRPr lang="ru-RU" sz="15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5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ответ на запрос </a:t>
                      </a:r>
                      <a:r>
                        <a:rPr lang="ru-RU" sz="1500" u="sng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собственника</a:t>
                      </a:r>
                      <a:r>
                        <a:rPr lang="ru-RU" sz="1500" u="sng" baseline="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(пользователя)</a:t>
                      </a:r>
                      <a:r>
                        <a:rPr lang="ru-RU" sz="1500" baseline="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помещения по вопросам, </a:t>
                      </a:r>
                      <a:r>
                        <a:rPr lang="ru-RU" sz="15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 перечисленным в п.п. 31, 32, 34 Правил №416</a:t>
                      </a:r>
                      <a:endParaRPr lang="ru-RU" sz="1500" b="0" dirty="0">
                        <a:solidFill>
                          <a:schemeClr val="bg2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679980">
                <a:tc>
                  <a:txBody>
                    <a:bodyPr/>
                    <a:lstStyle/>
                    <a:p>
                      <a:r>
                        <a:rPr lang="ru-RU" sz="1500" b="1" baseline="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Иные сроки</a:t>
                      </a:r>
                      <a:endParaRPr lang="ru-RU" sz="15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 запросу </a:t>
                      </a:r>
                      <a:r>
                        <a:rPr lang="ru-RU" sz="1500" u="sng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собственника (пользователя) </a:t>
                      </a:r>
                      <a:r>
                        <a:rPr lang="ru-RU" sz="15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помещения:</a:t>
                      </a:r>
                    </a:p>
                    <a:p>
                      <a:pPr algn="just"/>
                      <a:r>
                        <a:rPr lang="ru-RU" sz="15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иная информация, срок предоставления которой установлен иными НПА РФ</a:t>
                      </a:r>
                      <a:endParaRPr lang="ru-RU" sz="1500" b="0" dirty="0">
                        <a:solidFill>
                          <a:schemeClr val="bg2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936104">
                <a:tc>
                  <a:txBody>
                    <a:bodyPr/>
                    <a:lstStyle/>
                    <a:p>
                      <a:r>
                        <a:rPr lang="ru-RU" sz="1500" b="1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</a:t>
                      </a:r>
                      <a:r>
                        <a:rPr lang="ru-RU" sz="1500" b="1" baseline="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500" b="1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кал.дн.</a:t>
                      </a:r>
                      <a:endParaRPr lang="ru-RU" sz="1500" b="1" i="1" dirty="0">
                        <a:solidFill>
                          <a:schemeClr val="bg2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ответ на запрос </a:t>
                      </a:r>
                      <a:r>
                        <a:rPr lang="ru-RU" sz="1500" u="sng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лиц, не являющихся собственниками</a:t>
                      </a:r>
                      <a:r>
                        <a:rPr lang="ru-RU" sz="1500" u="sng" baseline="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ru-RU" sz="1500" u="sng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пользователями)</a:t>
                      </a:r>
                      <a:r>
                        <a:rPr lang="ru-RU" sz="1500" u="none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помещений. Возможность продления на 30 кал.дн.,</a:t>
                      </a:r>
                      <a:r>
                        <a:rPr lang="ru-RU" sz="1500" u="none" baseline="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но уведомление через ГИС ЖКХ или способом, позволяющим установить дату отправки и факт вручения (получения).</a:t>
                      </a:r>
                      <a:endParaRPr lang="ru-RU" sz="1500" b="1" i="1" u="none" dirty="0">
                        <a:solidFill>
                          <a:schemeClr val="bg2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444207" y="6413715"/>
            <a:ext cx="2448273" cy="424732"/>
          </a:xfrm>
          <a:prstGeom prst="rect">
            <a:avLst/>
          </a:prstGeom>
          <a:solidFill>
            <a:schemeClr val="tx1">
              <a:lumMod val="50000"/>
              <a:lumOff val="50000"/>
              <a:alpha val="46000"/>
            </a:schemeClr>
          </a:solidFill>
          <a:ln>
            <a:noFill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ru-RU" sz="1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раздел </a:t>
            </a:r>
            <a:r>
              <a:rPr lang="en-US" sz="1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VIII </a:t>
            </a:r>
            <a:r>
              <a:rPr lang="ru-RU" sz="14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Правил </a:t>
            </a:r>
            <a:r>
              <a:rPr lang="ru-RU" sz="1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№</a:t>
            </a:r>
            <a:r>
              <a:rPr lang="ru-RU" sz="14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41</a:t>
            </a:r>
            <a:r>
              <a:rPr lang="ru-RU" sz="1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ru-RU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b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0405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https://cdn.pixabay.com/photo/2016/03/20/21/53/welcome-1269543_1280.jpg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1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6480"/>
          <a:stretch/>
        </p:blipFill>
        <p:spPr bwMode="auto">
          <a:xfrm>
            <a:off x="0" y="-29959"/>
            <a:ext cx="9144000" cy="6858000"/>
          </a:xfrm>
          <a:prstGeom prst="rect">
            <a:avLst/>
          </a:prstGeom>
          <a:ln>
            <a:noFill/>
          </a:ln>
          <a:effectLst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592168" y="299088"/>
            <a:ext cx="8018301" cy="936104"/>
          </a:xfrm>
          <a:prstGeom prst="rect">
            <a:avLst/>
          </a:prstGeom>
          <a:solidFill>
            <a:schemeClr val="accent5">
              <a:lumMod val="75000"/>
              <a:alpha val="16000"/>
            </a:schemeClr>
          </a:solidFill>
        </p:spPr>
        <p:txBody>
          <a:bodyPr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600" b="1" cap="all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ДОРАБОТАН порядок внесения изменений в реестр лицензий</a:t>
            </a: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615466" y="1844824"/>
            <a:ext cx="7971703" cy="3384376"/>
          </a:xfrm>
          <a:prstGeom prst="rect">
            <a:avLst/>
          </a:prstGeom>
          <a:noFill/>
        </p:spPr>
        <p:txBody>
          <a:bodyPr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cap="all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Приказ  </a:t>
            </a:r>
            <a:r>
              <a:rPr lang="ru-RU" sz="2400" b="1" cap="all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Минстроя </a:t>
            </a:r>
            <a:r>
              <a:rPr lang="ru-RU" sz="2400" b="1" cap="all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России </a:t>
            </a:r>
          </a:p>
          <a:p>
            <a:r>
              <a:rPr lang="ru-RU" sz="2400" b="1" cap="all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 </a:t>
            </a:r>
            <a:r>
              <a:rPr lang="ru-RU" sz="2400" b="1" cap="all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02.03.2018 </a:t>
            </a:r>
            <a:r>
              <a:rPr lang="ru-RU" sz="2400" b="1" cap="all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№ </a:t>
            </a:r>
            <a:r>
              <a:rPr lang="ru-RU" sz="2400" b="1" cap="all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134/пр </a:t>
            </a:r>
            <a:endParaRPr lang="ru-RU" sz="2400" b="1" cap="all" dirty="0" smtClean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000" b="1" cap="all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cap="all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 внесении изменений </a:t>
            </a:r>
            <a:endParaRPr lang="ru-RU" sz="2000" b="1" cap="all" dirty="0" smtClean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cap="all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000" b="1" cap="all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Порядок и сроки внесения изменений в реестр лицензий субъекта Российской Федерации, утвержденный приказом Министерства строительства и жилищно-коммунального хозяйства Российской Федерации </a:t>
            </a:r>
            <a:endParaRPr lang="ru-RU" sz="2000" b="1" cap="all" dirty="0" smtClean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cap="all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 </a:t>
            </a:r>
            <a:r>
              <a:rPr lang="ru-RU" sz="2000" b="1" cap="all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25 декабря 2015 </a:t>
            </a:r>
            <a:r>
              <a:rPr lang="ru-RU" sz="1600" b="1" cap="all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ru-RU" sz="2000" b="1" cap="all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N 938/пр»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834928" y="6093295"/>
            <a:ext cx="3832117" cy="395749"/>
          </a:xfrm>
          <a:prstGeom prst="rect">
            <a:avLst/>
          </a:prstGeom>
          <a:solidFill>
            <a:schemeClr val="accent5">
              <a:lumMod val="75000"/>
              <a:alpha val="44000"/>
            </a:schemeClr>
          </a:solidFill>
          <a:ln>
            <a:noFill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ru-RU" b="1" cap="all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вступил </a:t>
            </a:r>
            <a:r>
              <a:rPr lang="ru-RU" b="1" cap="all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 силу с </a:t>
            </a:r>
            <a:r>
              <a:rPr lang="ru-RU" b="1" cap="all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10.04.2018</a:t>
            </a:r>
            <a:endParaRPr lang="ru-RU" b="1" cap="all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3465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https://cdn.pixabay.com/photo/2016/03/20/21/53/welcome-1269543_1280.jpg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1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6480"/>
          <a:stretch/>
        </p:blipFill>
        <p:spPr bwMode="auto">
          <a:xfrm>
            <a:off x="0" y="-29959"/>
            <a:ext cx="9144000" cy="6858000"/>
          </a:xfrm>
          <a:prstGeom prst="rect">
            <a:avLst/>
          </a:prstGeom>
          <a:ln>
            <a:noFill/>
          </a:ln>
          <a:effectLst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677845" y="1516906"/>
            <a:ext cx="7846946" cy="5112568"/>
          </a:xfrm>
          <a:prstGeom prst="rect">
            <a:avLst/>
          </a:prstGeom>
          <a:noFill/>
        </p:spPr>
        <p:txBody>
          <a:bodyPr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lnSpc>
                <a:spcPct val="90000"/>
              </a:lnSpc>
              <a:spcBef>
                <a:spcPts val="0"/>
              </a:spcBef>
            </a:pPr>
            <a:r>
              <a:rPr lang="ru-RU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1900" b="1" u="sng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Изменения в реестр вносятся органом ГЖН на основании</a:t>
            </a:r>
            <a:r>
              <a:rPr lang="ru-RU" sz="1900" b="1" u="sng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>
              <a:lnSpc>
                <a:spcPct val="90000"/>
              </a:lnSpc>
              <a:spcBef>
                <a:spcPts val="0"/>
              </a:spcBef>
            </a:pPr>
            <a:endParaRPr lang="ru-RU" sz="1000" b="1" u="sng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90000"/>
              </a:lnSpc>
              <a:spcBef>
                <a:spcPts val="0"/>
              </a:spcBef>
            </a:pPr>
            <a:r>
              <a:rPr lang="ru-RU" sz="19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00" b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1)</a:t>
            </a:r>
            <a:r>
              <a:rPr lang="ru-RU" sz="19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решения органа ГЖН, принятого в соответствии с частями 3, 3.1, 5 - 5.4 ст. 198 ЖК РФ</a:t>
            </a:r>
            <a:r>
              <a:rPr lang="ru-RU" sz="19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>
              <a:lnSpc>
                <a:spcPct val="90000"/>
              </a:lnSpc>
              <a:spcBef>
                <a:spcPts val="0"/>
              </a:spcBef>
            </a:pPr>
            <a:r>
              <a:rPr lang="ru-RU" sz="19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</a:t>
            </a:r>
            <a:r>
              <a:rPr lang="ru-RU" sz="1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изменение перечня МКД </a:t>
            </a: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лицензиата </a:t>
            </a:r>
            <a:r>
              <a:rPr lang="ru-RU" sz="1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связи с заключением, прекращением, расторжением договора управления (ч. 3 ст. </a:t>
            </a: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198 ЖК </a:t>
            </a:r>
            <a:r>
              <a:rPr lang="ru-RU" sz="1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РФ); </a:t>
            </a:r>
          </a:p>
          <a:p>
            <a:pPr algn="just">
              <a:lnSpc>
                <a:spcPct val="90000"/>
              </a:lnSpc>
              <a:spcBef>
                <a:spcPts val="0"/>
              </a:spcBef>
            </a:pP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  <a:r>
              <a:rPr lang="ru-RU" sz="1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признание судом недействительным решения общего собрания о выборе УК или об изменении способа управления МКД - основания внесения изменений  в реестр лицензий (ч. 3.1. ст. 198 ЖК РФ)</a:t>
            </a:r>
          </a:p>
          <a:p>
            <a:pPr algn="just">
              <a:lnSpc>
                <a:spcPct val="90000"/>
              </a:lnSpc>
              <a:spcBef>
                <a:spcPts val="0"/>
              </a:spcBef>
            </a:pPr>
            <a:r>
              <a:rPr lang="ru-RU" sz="1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</a:t>
            </a:r>
            <a:r>
              <a:rPr lang="ru-RU" sz="1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наступление обстоятельств – оснований для исключения домов  из реестра за виновные действия лицензиата (ч. 5-5.3 ст. 198 ЖК РФ)</a:t>
            </a:r>
          </a:p>
          <a:p>
            <a:pPr algn="just">
              <a:lnSpc>
                <a:spcPct val="90000"/>
              </a:lnSpc>
              <a:spcBef>
                <a:spcPts val="0"/>
              </a:spcBef>
            </a:pPr>
            <a:r>
              <a:rPr lang="ru-RU" sz="1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вступление </a:t>
            </a:r>
            <a:r>
              <a:rPr lang="ru-RU" sz="1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законную силу решения суда о признании лицензиата банкротом (ч. 5.4 ст. 198 ЖК РФ)</a:t>
            </a:r>
          </a:p>
          <a:p>
            <a:pPr algn="just">
              <a:lnSpc>
                <a:spcPct val="90000"/>
              </a:lnSpc>
              <a:spcBef>
                <a:spcPts val="0"/>
              </a:spcBef>
            </a:pPr>
            <a:r>
              <a:rPr lang="ru-RU" sz="19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1900" b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2)</a:t>
            </a:r>
            <a:r>
              <a:rPr lang="ru-RU" sz="19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00" b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решения </a:t>
            </a:r>
            <a:r>
              <a:rPr lang="ru-RU" sz="19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органа ГЖН, принятого  при непоступлении в установленный срок заявления о продлении срока действия лицензии </a:t>
            </a:r>
          </a:p>
          <a:p>
            <a:pPr algn="just">
              <a:lnSpc>
                <a:spcPct val="90000"/>
              </a:lnSpc>
              <a:spcBef>
                <a:spcPts val="0"/>
              </a:spcBef>
            </a:pPr>
            <a:r>
              <a:rPr lang="ru-RU" sz="19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1900" b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3) заявления о внесении изменений в реестр лицензий, представленного лицом, осуществляющим </a:t>
            </a:r>
            <a:r>
              <a:rPr lang="ru-RU" sz="19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деятельность по управлению </a:t>
            </a:r>
            <a:r>
              <a:rPr lang="ru-RU" sz="1900" b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МКД  (УК, ТСЖ, ЖК - </a:t>
            </a:r>
            <a:r>
              <a:rPr lang="ru-RU" sz="1900" b="1" u="sng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заявитель</a:t>
            </a:r>
            <a:r>
              <a:rPr lang="ru-RU" sz="1900" b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1900" b="1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90000"/>
              </a:lnSpc>
              <a:spcBef>
                <a:spcPts val="0"/>
              </a:spcBef>
            </a:pPr>
            <a:endParaRPr lang="ru-RU" sz="1900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592168" y="299088"/>
            <a:ext cx="8018301" cy="936104"/>
          </a:xfrm>
          <a:prstGeom prst="rect">
            <a:avLst/>
          </a:prstGeom>
          <a:solidFill>
            <a:schemeClr val="accent5">
              <a:lumMod val="75000"/>
              <a:alpha val="16000"/>
            </a:schemeClr>
          </a:solidFill>
        </p:spPr>
        <p:txBody>
          <a:bodyPr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600" b="1" cap="all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Уточнены основания внесения изменений в реестр лицензий</a:t>
            </a:r>
          </a:p>
        </p:txBody>
      </p:sp>
      <p:pic>
        <p:nvPicPr>
          <p:cNvPr id="6" name="Picture 10" descr="https://media.istockphoto.com/vectors/pushpins-vector-id165681002?k=6&amp;m=165681002&amp;s=612x612&amp;w=0&amp;h=9ZcpmadAqwA0mkCChGYd9MVIPpYJF0CH3FxuQ_N3PIk=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1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266462">
            <a:off x="1307176" y="2540416"/>
            <a:ext cx="147771" cy="18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0" descr="https://media.istockphoto.com/vectors/pushpins-vector-id165681002?k=6&amp;m=165681002&amp;s=612x612&amp;w=0&amp;h=9ZcpmadAqwA0mkCChGYd9MVIPpYJF0CH3FxuQ_N3PIk=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1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266462">
            <a:off x="1329625" y="3060660"/>
            <a:ext cx="147771" cy="18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0" descr="https://media.istockphoto.com/vectors/pushpins-vector-id165681002?k=6&amp;m=165681002&amp;s=612x612&amp;w=0&amp;h=9ZcpmadAqwA0mkCChGYd9MVIPpYJF0CH3FxuQ_N3PIk=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1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266462">
            <a:off x="1338934" y="3737378"/>
            <a:ext cx="147771" cy="18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0" descr="https://media.istockphoto.com/vectors/pushpins-vector-id165681002?k=6&amp;m=165681002&amp;s=612x612&amp;w=0&amp;h=9ZcpmadAqwA0mkCChGYd9MVIPpYJF0CH3FxuQ_N3PIk=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1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266462">
            <a:off x="1352668" y="4229792"/>
            <a:ext cx="147771" cy="18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4743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https://cdn.pixabay.com/photo/2016/03/20/21/53/welcome-1269543_1280.jpg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1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6480"/>
          <a:stretch/>
        </p:blipFill>
        <p:spPr bwMode="auto">
          <a:xfrm>
            <a:off x="0" y="-29959"/>
            <a:ext cx="9144000" cy="6858000"/>
          </a:xfrm>
          <a:prstGeom prst="rect">
            <a:avLst/>
          </a:prstGeom>
          <a:ln>
            <a:noFill/>
          </a:ln>
          <a:effectLst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592168" y="1628800"/>
            <a:ext cx="8011697" cy="5008884"/>
          </a:xfrm>
          <a:prstGeom prst="rect">
            <a:avLst/>
          </a:prstGeom>
          <a:noFill/>
        </p:spPr>
        <p:txBody>
          <a:bodyPr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lnSpc>
                <a:spcPct val="90000"/>
              </a:lnSpc>
              <a:spcBef>
                <a:spcPts val="0"/>
              </a:spcBef>
            </a:pPr>
            <a:r>
              <a:rPr lang="ru-RU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1900" b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Доработан перечень </a:t>
            </a:r>
            <a:r>
              <a:rPr lang="ru-RU" sz="19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документов, прилагаемых к </a:t>
            </a:r>
            <a:r>
              <a:rPr lang="ru-RU" sz="1900" b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заявлению </a:t>
            </a:r>
            <a:r>
              <a:rPr lang="ru-RU" sz="19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внесении изменений в реестр лицензий, и требования к их оформлению. </a:t>
            </a:r>
            <a:endParaRPr lang="ru-RU" sz="1900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90000"/>
              </a:lnSpc>
              <a:spcBef>
                <a:spcPts val="0"/>
              </a:spcBef>
            </a:pPr>
            <a:endParaRPr lang="ru-RU" sz="1200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90000"/>
              </a:lnSpc>
              <a:spcBef>
                <a:spcPts val="0"/>
              </a:spcBef>
            </a:pPr>
            <a:r>
              <a:rPr lang="ru-RU" sz="19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Департаментом </a:t>
            </a:r>
            <a:r>
              <a:rPr lang="ru-RU" sz="19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актуализированы формы заявлений </a:t>
            </a:r>
            <a:r>
              <a:rPr lang="ru-RU" sz="19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внесении изменений в реестр лицензий. </a:t>
            </a:r>
            <a:r>
              <a:rPr lang="ru-RU" sz="19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Формы  размещены на сайте  </a:t>
            </a:r>
            <a:r>
              <a:rPr lang="ru-RU" sz="19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Департамента.    </a:t>
            </a:r>
          </a:p>
          <a:p>
            <a:pPr algn="just">
              <a:lnSpc>
                <a:spcPct val="90000"/>
              </a:lnSpc>
              <a:spcBef>
                <a:spcPts val="0"/>
              </a:spcBef>
            </a:pPr>
            <a:endParaRPr lang="ru-RU" sz="12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90000"/>
              </a:lnSpc>
              <a:spcBef>
                <a:spcPts val="0"/>
              </a:spcBef>
            </a:pPr>
            <a:r>
              <a:rPr lang="ru-RU" sz="19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1900" b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Дополнен перечень условий</a:t>
            </a:r>
            <a:r>
              <a:rPr lang="ru-RU" sz="19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9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соблюдение которых проверяется при рассмотрении заявления и документов при проведении проверки (п. 5 Порядка):</a:t>
            </a:r>
          </a:p>
          <a:p>
            <a:pPr algn="just">
              <a:lnSpc>
                <a:spcPct val="90000"/>
              </a:lnSpc>
              <a:spcBef>
                <a:spcPts val="0"/>
              </a:spcBef>
            </a:pPr>
            <a:r>
              <a:rPr lang="ru-RU" sz="19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а) соответствие требования к содержанию заявления и составу прилагаемых документов</a:t>
            </a:r>
          </a:p>
          <a:p>
            <a:pPr algn="just">
              <a:lnSpc>
                <a:spcPct val="90000"/>
              </a:lnSpc>
              <a:spcBef>
                <a:spcPts val="0"/>
              </a:spcBef>
            </a:pPr>
            <a:r>
              <a:rPr lang="ru-RU" sz="19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б) достоверность сведений</a:t>
            </a:r>
          </a:p>
          <a:p>
            <a:pPr algn="just">
              <a:lnSpc>
                <a:spcPct val="90000"/>
              </a:lnSpc>
              <a:spcBef>
                <a:spcPts val="0"/>
              </a:spcBef>
            </a:pPr>
            <a:r>
              <a:rPr lang="ru-RU" sz="19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в) отсутствие противоречий  со сведениями в реестре </a:t>
            </a:r>
          </a:p>
          <a:p>
            <a:pPr algn="just">
              <a:lnSpc>
                <a:spcPct val="90000"/>
              </a:lnSpc>
              <a:spcBef>
                <a:spcPts val="0"/>
              </a:spcBef>
            </a:pPr>
            <a:r>
              <a:rPr lang="ru-RU" sz="19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г) выполнение з требования о размещении  информации в ГИС ЖКХ</a:t>
            </a:r>
          </a:p>
          <a:p>
            <a:pPr algn="just">
              <a:lnSpc>
                <a:spcPct val="90000"/>
              </a:lnSpc>
              <a:spcBef>
                <a:spcPts val="0"/>
              </a:spcBef>
            </a:pPr>
            <a:r>
              <a:rPr lang="ru-RU" sz="1900" dirty="0">
                <a:solidFill>
                  <a:srgbClr val="2537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1900" b="1" dirty="0">
                <a:solidFill>
                  <a:srgbClr val="4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д) отсутствие вступившего в законную силу решения суда о признании заявителя банкротом </a:t>
            </a:r>
          </a:p>
          <a:p>
            <a:pPr algn="just">
              <a:lnSpc>
                <a:spcPct val="90000"/>
              </a:lnSpc>
              <a:spcBef>
                <a:spcPts val="0"/>
              </a:spcBef>
            </a:pPr>
            <a:r>
              <a:rPr lang="ru-RU" sz="1900" b="1" dirty="0">
                <a:solidFill>
                  <a:srgbClr val="4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е) отсутствие признаков ничтожности решения общего собрания в соответствии с ГК РФ либо принятия на общем собрании </a:t>
            </a:r>
            <a:r>
              <a:rPr lang="ru-RU" sz="1900" b="1">
                <a:solidFill>
                  <a:srgbClr val="4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решения </a:t>
            </a:r>
            <a:r>
              <a:rPr lang="ru-RU" sz="1900" b="1" smtClean="0">
                <a:solidFill>
                  <a:srgbClr val="4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непосредственном </a:t>
            </a:r>
            <a:r>
              <a:rPr lang="ru-RU" sz="1900" b="1" dirty="0">
                <a:solidFill>
                  <a:srgbClr val="4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способе в доме с более 30 квартирами</a:t>
            </a:r>
          </a:p>
          <a:p>
            <a:pPr algn="just">
              <a:lnSpc>
                <a:spcPct val="90000"/>
              </a:lnSpc>
              <a:spcBef>
                <a:spcPts val="0"/>
              </a:spcBef>
            </a:pPr>
            <a:r>
              <a:rPr lang="ru-RU" sz="1900" dirty="0" smtClean="0">
                <a:solidFill>
                  <a:srgbClr val="4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900" dirty="0">
              <a:solidFill>
                <a:srgbClr val="4C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592168" y="188640"/>
            <a:ext cx="8018301" cy="1224136"/>
          </a:xfrm>
          <a:prstGeom prst="rect">
            <a:avLst/>
          </a:prstGeom>
          <a:solidFill>
            <a:schemeClr val="accent5">
              <a:lumMod val="75000"/>
              <a:alpha val="16000"/>
            </a:schemeClr>
          </a:solidFill>
        </p:spPr>
        <p:txBody>
          <a:bodyPr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600" b="1" cap="all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Скорректированы требования  к заявлению о внесении изменений в реестр лицензий</a:t>
            </a:r>
          </a:p>
        </p:txBody>
      </p:sp>
    </p:spTree>
    <p:extLst>
      <p:ext uri="{BB962C8B-B14F-4D97-AF65-F5344CB8AC3E}">
        <p14:creationId xmlns:p14="http://schemas.microsoft.com/office/powerpoint/2010/main" val="1741333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https://cdn.pixabay.com/photo/2016/03/20/21/53/welcome-1269543_1280.jpg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1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6480"/>
          <a:stretch/>
        </p:blipFill>
        <p:spPr bwMode="auto">
          <a:xfrm>
            <a:off x="0" y="-29959"/>
            <a:ext cx="9144000" cy="6858000"/>
          </a:xfrm>
          <a:prstGeom prst="rect">
            <a:avLst/>
          </a:prstGeom>
          <a:ln>
            <a:noFill/>
          </a:ln>
          <a:effectLst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592168" y="188640"/>
            <a:ext cx="8018301" cy="1512168"/>
          </a:xfrm>
          <a:prstGeom prst="rect">
            <a:avLst/>
          </a:prstGeom>
          <a:solidFill>
            <a:schemeClr val="accent5">
              <a:lumMod val="75000"/>
              <a:alpha val="16000"/>
            </a:schemeClr>
          </a:solidFill>
        </p:spPr>
        <p:txBody>
          <a:bodyPr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600" b="1" cap="all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Изменены основания </a:t>
            </a:r>
            <a:r>
              <a:rPr lang="ru-RU" sz="2600" b="1" cap="all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приостановления и отказа  во внесении изменений в </a:t>
            </a:r>
            <a:r>
              <a:rPr lang="ru-RU" sz="2600" b="1" cap="all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реестр лицензий</a:t>
            </a:r>
            <a:endParaRPr lang="ru-RU" sz="2600" b="1" cap="all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557158" y="1988840"/>
            <a:ext cx="8053311" cy="4248472"/>
          </a:xfrm>
          <a:prstGeom prst="rect">
            <a:avLst/>
          </a:prstGeom>
          <a:noFill/>
        </p:spPr>
        <p:txBody>
          <a:bodyPr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spcBef>
                <a:spcPts val="0"/>
              </a:spcBef>
            </a:pPr>
            <a:r>
              <a:rPr lang="ru-RU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2200" b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Дополнительное </a:t>
            </a:r>
            <a:r>
              <a:rPr lang="ru-RU" sz="22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основание приостановления рассмотрения </a:t>
            </a:r>
            <a:r>
              <a:rPr lang="ru-RU" sz="2200" b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заявления: </a:t>
            </a:r>
            <a:endParaRPr lang="ru-RU" sz="2200" b="1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ts val="0"/>
              </a:spcBef>
            </a:pPr>
            <a:r>
              <a:rPr lang="ru-RU" sz="22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поступление в орган ГЖН заявления о внесении изменений в реестр в связи с заключением договора управления МКД или изменением способа управления МКД при отсутствии заявления о прекращении, расторжении договора управления данным МКД от иного заявителя.</a:t>
            </a:r>
          </a:p>
          <a:p>
            <a:pPr algn="just">
              <a:spcBef>
                <a:spcPts val="0"/>
              </a:spcBef>
            </a:pPr>
            <a:endParaRPr lang="ru-RU" sz="2200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ts val="0"/>
              </a:spcBef>
            </a:pPr>
            <a:r>
              <a:rPr lang="ru-RU" sz="2200" b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Исключено основание  </a:t>
            </a:r>
            <a:r>
              <a:rPr lang="ru-RU" sz="22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отказа во внесении  </a:t>
            </a:r>
            <a:r>
              <a:rPr lang="ru-RU" sz="2200" b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изменений в реестр лицензий:</a:t>
            </a:r>
          </a:p>
          <a:p>
            <a:pPr algn="just">
              <a:spcBef>
                <a:spcPts val="0"/>
              </a:spcBef>
            </a:pPr>
            <a:r>
              <a:rPr lang="ru-RU" sz="22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наличие </a:t>
            </a:r>
            <a:r>
              <a:rPr lang="ru-RU" sz="22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судебных споров по вопросу определения лица, правомочного осуществлять управление </a:t>
            </a:r>
            <a:r>
              <a:rPr lang="ru-RU" sz="22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МКД, </a:t>
            </a:r>
            <a:r>
              <a:rPr lang="ru-RU" sz="22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сведения о котором указаны в заявлении.</a:t>
            </a:r>
          </a:p>
          <a:p>
            <a:pPr algn="just">
              <a:lnSpc>
                <a:spcPct val="90000"/>
              </a:lnSpc>
              <a:spcBef>
                <a:spcPts val="0"/>
              </a:spcBef>
            </a:pP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200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2721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https://cdn.pixabay.com/photo/2016/03/20/21/53/welcome-1269543_1280.jpg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1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6480"/>
          <a:stretch/>
        </p:blipFill>
        <p:spPr bwMode="auto">
          <a:xfrm>
            <a:off x="0" y="-29959"/>
            <a:ext cx="9144000" cy="6858000"/>
          </a:xfrm>
          <a:prstGeom prst="rect">
            <a:avLst/>
          </a:prstGeom>
          <a:ln>
            <a:noFill/>
          </a:ln>
          <a:effectLst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592168" y="323032"/>
            <a:ext cx="8018301" cy="1008112"/>
          </a:xfrm>
          <a:prstGeom prst="rect">
            <a:avLst/>
          </a:prstGeom>
          <a:solidFill>
            <a:schemeClr val="accent5">
              <a:lumMod val="75000"/>
              <a:alpha val="16000"/>
            </a:schemeClr>
          </a:solidFill>
        </p:spPr>
        <p:txBody>
          <a:bodyPr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600" b="1" cap="all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Изменена  дата  внесения  изменений  в реестр лицензий</a:t>
            </a: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557158" y="1340768"/>
            <a:ext cx="8053311" cy="5184576"/>
          </a:xfrm>
          <a:prstGeom prst="rect">
            <a:avLst/>
          </a:prstGeom>
          <a:noFill/>
        </p:spPr>
        <p:txBody>
          <a:bodyPr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spcBef>
                <a:spcPts val="0"/>
              </a:spcBef>
            </a:pP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Изменения перечня и сведений о многоквартирных домах,</a:t>
            </a:r>
          </a:p>
          <a:p>
            <a:pPr algn="l">
              <a:spcBef>
                <a:spcPts val="0"/>
              </a:spcBef>
            </a:pPr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содержащихся в </a:t>
            </a: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еестре лицензий, вносятся органом ГЖН:</a:t>
            </a:r>
          </a:p>
          <a:p>
            <a:pPr marL="342900" indent="-342900" algn="just">
              <a:spcBef>
                <a:spcPts val="0"/>
              </a:spcBef>
              <a:buFontTx/>
              <a:buChar char="-"/>
            </a:pPr>
            <a:r>
              <a:rPr lang="ru-RU" sz="2000" b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sz="20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числа календарного месяца</a:t>
            </a: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следующего за </a:t>
            </a:r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датой, указанной </a:t>
            </a: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соответствующем решении (если в договоре управления указана более ранняя </a:t>
            </a:r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дата, чем 1 число указанного месяца, или дата начала управления не указана)</a:t>
            </a:r>
          </a:p>
          <a:p>
            <a:pPr marL="342900" indent="-342900" algn="just">
              <a:spcBef>
                <a:spcPts val="0"/>
              </a:spcBef>
              <a:buFontTx/>
              <a:buChar char="-"/>
            </a:pPr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0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даты, указанной в договоре </a:t>
            </a:r>
            <a:r>
              <a:rPr lang="ru-RU" sz="2000" b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управления</a:t>
            </a:r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которого лицензиат начинает осуществление деятельности по управлению домом (если дата, указанная </a:t>
            </a:r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договоре управления, </a:t>
            </a: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наступает </a:t>
            </a:r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позже 1 числа календарного месяца, следующего за датой, указанной в решении)</a:t>
            </a:r>
          </a:p>
          <a:p>
            <a:pPr algn="just">
              <a:spcBef>
                <a:spcPts val="0"/>
              </a:spcBef>
            </a:pPr>
            <a:r>
              <a:rPr lang="ru-RU" sz="2000" b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Примечание</a:t>
            </a:r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>
              <a:spcBef>
                <a:spcPts val="0"/>
              </a:spcBef>
            </a:pP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</a:t>
            </a:r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.7 ст.162 и ч.4 ст.198 ЖК РФ -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правляющая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вправе и обязана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приступить к исполнению договора управления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даты внесения изменений в реестр лицензий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связи с заключением договора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управления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ts val="0"/>
              </a:spcBef>
            </a:pPr>
            <a:endParaRPr lang="ru-RU" sz="2200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4620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32" name="Picture 12" descr="https://cdn.pixabay.com/photo/2016/03/20/21/53/welcome-1269543_1280.jpg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6480"/>
          <a:stretch/>
        </p:blipFill>
        <p:spPr bwMode="auto">
          <a:xfrm>
            <a:off x="-19521" y="0"/>
            <a:ext cx="9144001" cy="6858000"/>
          </a:xfrm>
          <a:prstGeom prst="rect">
            <a:avLst/>
          </a:prstGeom>
          <a:ln>
            <a:noFill/>
          </a:ln>
          <a:effectLst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Заголовок 1"/>
          <p:cNvSpPr txBox="1">
            <a:spLocks/>
          </p:cNvSpPr>
          <p:nvPr/>
        </p:nvSpPr>
        <p:spPr>
          <a:xfrm>
            <a:off x="776761" y="1257204"/>
            <a:ext cx="7878509" cy="1728192"/>
          </a:xfrm>
          <a:prstGeom prst="rect">
            <a:avLst/>
          </a:prstGeom>
          <a:solidFill>
            <a:schemeClr val="accent5">
              <a:lumMod val="75000"/>
              <a:alpha val="16000"/>
            </a:schemeClr>
          </a:solidFill>
        </p:spPr>
        <p:txBody>
          <a:bodyPr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ru-RU" sz="3200" b="1" cap="all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БЛАГОДАРИМ ЗА ВНИМАНИЕ!</a:t>
            </a:r>
            <a:endParaRPr lang="ru-RU" sz="3200" b="1" cap="all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92671" y="398770"/>
            <a:ext cx="77625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cap="all" dirty="0">
                <a:solidFill>
                  <a:srgbClr val="2537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Департамент ЖКХ и государственного </a:t>
            </a:r>
            <a:r>
              <a:rPr lang="ru-RU" sz="1600" b="1" cap="all" dirty="0" smtClean="0">
                <a:solidFill>
                  <a:srgbClr val="2537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жилищного  надзора  </a:t>
            </a:r>
            <a:r>
              <a:rPr lang="ru-RU" sz="1600" b="1" cap="all" dirty="0">
                <a:solidFill>
                  <a:srgbClr val="2537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Томской области</a:t>
            </a:r>
          </a:p>
        </p:txBody>
      </p:sp>
      <p:pic>
        <p:nvPicPr>
          <p:cNvPr id="19" name="Picture 2" descr="Картинки по запросу герб томской области вектор скачать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3525"/>
                    </a14:imgEffect>
                    <a14:imgEffect>
                      <a14:saturation sat="10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346" y="275910"/>
            <a:ext cx="574415" cy="522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0" descr="http://yellowlemon.net/files/graphics/2013/08/klipart-knigi-v-vektore.jpg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85658">
            <a:off x="1200346" y="3195724"/>
            <a:ext cx="6864500" cy="3635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2" name="Picture 4"/>
          <p:cNvPicPr>
            <a:picLocks noChangeAspect="1" noChangeArrowheads="1"/>
          </p:cNvPicPr>
          <p:nvPr/>
        </p:nvPicPr>
        <p:blipFill>
          <a:blip r:embed="rId7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277768">
            <a:off x="2981885" y="3428354"/>
            <a:ext cx="3242270" cy="1976146"/>
          </a:xfrm>
          <a:prstGeom prst="rect">
            <a:avLst/>
          </a:prstGeom>
          <a:noFill/>
          <a:ln>
            <a:noFill/>
          </a:ln>
          <a:effectLst/>
          <a:scene3d>
            <a:camera prst="isometricOffAxis2Left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80287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Обычная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1330</TotalTime>
  <Words>2867</Words>
  <Application>Microsoft Office PowerPoint</Application>
  <PresentationFormat>Экран (4:3)</PresentationFormat>
  <Paragraphs>244</Paragraphs>
  <Slides>23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7" baseType="lpstr">
      <vt:lpstr>Arial</vt:lpstr>
      <vt:lpstr>Calibri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Кручевская Юлия Сергеевна</dc:creator>
  <cp:lastModifiedBy>Ирина Корчакова</cp:lastModifiedBy>
  <cp:revision>238</cp:revision>
  <cp:lastPrinted>2018-04-12T02:52:07Z</cp:lastPrinted>
  <dcterms:created xsi:type="dcterms:W3CDTF">2018-04-10T01:58:02Z</dcterms:created>
  <dcterms:modified xsi:type="dcterms:W3CDTF">2018-04-12T10:06:45Z</dcterms:modified>
</cp:coreProperties>
</file>