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7" r:id="rId2"/>
    <p:sldId id="258" r:id="rId3"/>
    <p:sldId id="259" r:id="rId4"/>
    <p:sldId id="261" r:id="rId5"/>
    <p:sldId id="262" r:id="rId6"/>
    <p:sldId id="264" r:id="rId7"/>
    <p:sldId id="263" r:id="rId8"/>
    <p:sldId id="265" r:id="rId9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A7286"/>
    <a:srgbClr val="13343D"/>
    <a:srgbClr val="1C4B58"/>
    <a:srgbClr val="EDF6F9"/>
    <a:srgbClr val="3185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102" y="-7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850A9F-C59A-4A1F-BEA9-E65470E5C12B}" type="datetimeFigureOut">
              <a:rPr lang="ru-RU" smtClean="0"/>
              <a:t>04.07.2018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84DC94-B756-4593-8A27-79ACC3F359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4976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EF2FB6-8530-4699-A237-0B810ABE1B88}" type="datetimeFigureOut">
              <a:rPr lang="ru-RU" smtClean="0"/>
              <a:t>04.07.2018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939D2F-CA82-40AD-8E86-CFD11D8032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0497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939D2F-CA82-40AD-8E86-CFD11D803266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7810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04.07.2018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04.07.2018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04.07.2018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04.07.2018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04.07.2018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04.07.2018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" t="9335" r="8756" b="14762"/>
          <a:stretch/>
        </p:blipFill>
        <p:spPr bwMode="auto">
          <a:xfrm>
            <a:off x="0" y="7593"/>
            <a:ext cx="9144000" cy="6850407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844653" y="411150"/>
            <a:ext cx="7848910" cy="646331"/>
          </a:xfrm>
          <a:prstGeom prst="rect">
            <a:avLst/>
          </a:prstGeom>
          <a:solidFill>
            <a:schemeClr val="accent5">
              <a:lumMod val="60000"/>
              <a:lumOff val="40000"/>
              <a:alpha val="61000"/>
            </a:schemeClr>
          </a:solidFill>
          <a:effectLst>
            <a:softEdge rad="2286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ДЕПАРТАМЕНТ ЖКХ И ГОСУДАРСТВЕННОГО ЖИЛИЩНОГО НАДЗОРА ТОМСКОЙ ОБЛАСТИ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43533" y="1484784"/>
            <a:ext cx="7915701" cy="4032448"/>
          </a:xfrm>
          <a:prstGeom prst="rect">
            <a:avLst/>
          </a:prstGeom>
          <a:solidFill>
            <a:schemeClr val="bg1">
              <a:alpha val="53000"/>
            </a:schemeClr>
          </a:solidFill>
          <a:ln>
            <a:noFill/>
          </a:ln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cap="all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Обзор практики </a:t>
            </a:r>
            <a:endParaRPr lang="ru-RU" sz="2800" b="1" cap="all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cap="all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осуществления </a:t>
            </a:r>
            <a:r>
              <a:rPr lang="ru-RU" sz="2800" b="1" cap="all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контроля (надзора) порядка начисления платы за </a:t>
            </a:r>
            <a:r>
              <a:rPr lang="ru-RU" sz="2800" b="1" cap="all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жилищно-коммунальные услуги</a:t>
            </a:r>
          </a:p>
          <a:p>
            <a:pPr algn="ctr"/>
            <a:endParaRPr lang="ru-RU" sz="2800" b="1" cap="all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cap="all" dirty="0" smtClean="0">
                <a:solidFill>
                  <a:srgbClr val="1C4B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1 полугодие 2018 </a:t>
            </a:r>
            <a:r>
              <a:rPr lang="ru-RU" sz="2800" b="1" dirty="0" smtClean="0">
                <a:solidFill>
                  <a:srgbClr val="1C4B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  <a:endParaRPr lang="ru-RU" sz="2800" b="1" dirty="0">
              <a:solidFill>
                <a:srgbClr val="1C4B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4893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" t="9335" r="8756" b="14762"/>
          <a:stretch/>
        </p:blipFill>
        <p:spPr bwMode="auto">
          <a:xfrm>
            <a:off x="28454" y="-1"/>
            <a:ext cx="9144000" cy="6957393"/>
          </a:xfrm>
          <a:prstGeom prst="rect">
            <a:avLst/>
          </a:prstGeom>
          <a:solidFill>
            <a:schemeClr val="accent5">
              <a:lumMod val="40000"/>
              <a:lumOff val="60000"/>
              <a:alpha val="42000"/>
            </a:schemeClr>
          </a:solidFill>
          <a:ln>
            <a:noFill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376069" y="188640"/>
            <a:ext cx="8444404" cy="1008112"/>
          </a:xfrm>
          <a:prstGeom prst="rect">
            <a:avLst/>
          </a:prstGeom>
          <a:solidFill>
            <a:schemeClr val="bg1">
              <a:alpha val="69000"/>
            </a:schemeClr>
          </a:solidFill>
          <a:ln>
            <a:noFill/>
          </a:ln>
          <a:effectLst>
            <a:softEdge rad="635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cap="all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Обращения, поступившие в 1 полугодие 2018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400" b="1" cap="all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2600" b="1" cap="all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b="1" cap="all" dirty="0">
                <a:solidFill>
                  <a:srgbClr val="1C4B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сравнении с </a:t>
            </a:r>
            <a:r>
              <a:rPr lang="ru-RU" b="1" cap="all" dirty="0" smtClean="0">
                <a:solidFill>
                  <a:srgbClr val="1C4B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аналогичными периодами 2016 и 2017 </a:t>
            </a:r>
            <a:r>
              <a:rPr lang="ru-RU" b="1" dirty="0" err="1" smtClean="0">
                <a:solidFill>
                  <a:srgbClr val="1C4B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г.г</a:t>
            </a:r>
            <a:r>
              <a:rPr lang="ru-RU" b="1" dirty="0" smtClean="0">
                <a:solidFill>
                  <a:srgbClr val="1C4B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cap="all" dirty="0" smtClean="0">
                <a:solidFill>
                  <a:srgbClr val="1C4B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b="1" cap="all" dirty="0">
              <a:solidFill>
                <a:srgbClr val="1C4B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1132498"/>
              </p:ext>
            </p:extLst>
          </p:nvPr>
        </p:nvGraphicFramePr>
        <p:xfrm>
          <a:off x="383209" y="1484784"/>
          <a:ext cx="8581279" cy="51240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87556"/>
                <a:gridCol w="1511723"/>
                <a:gridCol w="1367748"/>
                <a:gridCol w="1514252"/>
              </a:tblGrid>
              <a:tr h="4630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70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показатель/период</a:t>
                      </a:r>
                      <a:endParaRPr lang="ru-RU" sz="170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  <a:alpha val="6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п. 2016 г.</a:t>
                      </a:r>
                      <a:endParaRPr lang="ru-RU" sz="180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  <a:alpha val="6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п. 2017 г.</a:t>
                      </a:r>
                      <a:endParaRPr lang="ru-RU" sz="180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  <a:alpha val="6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п. 2018 г. </a:t>
                      </a:r>
                      <a:r>
                        <a:rPr lang="ru-RU" sz="150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(на 26.06.2018</a:t>
                      </a:r>
                      <a:r>
                        <a:rPr lang="ru-RU" sz="180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80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  <a:alpha val="62000"/>
                      </a:schemeClr>
                    </a:solidFill>
                  </a:tcPr>
                </a:tc>
              </a:tr>
              <a:tr h="341643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cap="all" baseline="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поступило обращений</a:t>
                      </a:r>
                      <a:endParaRPr lang="ru-RU" sz="1700" b="1" cap="all" baseline="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  <a:alpha val="87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2868</a:t>
                      </a:r>
                      <a:endParaRPr lang="ru-RU" sz="17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  <a:alpha val="87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3082</a:t>
                      </a:r>
                      <a:endParaRPr lang="ru-RU" sz="17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  <a:alpha val="87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2746</a:t>
                      </a:r>
                      <a:endParaRPr lang="ru-RU" sz="17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  <a:alpha val="87000"/>
                      </a:schemeClr>
                    </a:solidFill>
                  </a:tcPr>
                </a:tc>
              </a:tr>
              <a:tr h="383458"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700" b="1" cap="all" baseline="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т.ч. вопросов по тематикам:</a:t>
                      </a:r>
                      <a:endParaRPr lang="ru-RU" sz="1700" b="1" cap="all" baseline="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3160</a:t>
                      </a:r>
                      <a:endParaRPr lang="ru-RU" sz="170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3266</a:t>
                      </a:r>
                      <a:endParaRPr lang="ru-RU" sz="170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700" b="1" dirty="0" smtClean="0">
                          <a:solidFill>
                            <a:srgbClr val="13343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3063</a:t>
                      </a:r>
                      <a:endParaRPr lang="ru-RU" sz="1700" b="1" dirty="0">
                        <a:solidFill>
                          <a:srgbClr val="13343D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61000"/>
                      </a:schemeClr>
                    </a:solidFill>
                  </a:tcPr>
                </a:tc>
              </a:tr>
              <a:tr h="487557">
                <a:tc>
                  <a:txBody>
                    <a:bodyPr/>
                    <a:lstStyle/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700" b="1" i="0" kern="12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Содержание и ремонт МКД</a:t>
                      </a:r>
                      <a:endParaRPr lang="ru-RU" sz="17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872 </a:t>
                      </a:r>
                      <a:r>
                        <a:rPr lang="ru-RU" sz="17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(27%)</a:t>
                      </a:r>
                      <a:endParaRPr lang="ru-RU" sz="170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1063</a:t>
                      </a:r>
                      <a:r>
                        <a:rPr lang="ru-RU" sz="1700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17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32%)</a:t>
                      </a:r>
                      <a:endParaRPr lang="ru-RU" sz="170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1000 </a:t>
                      </a:r>
                      <a:r>
                        <a:rPr lang="ru-RU" sz="1700" b="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(32%)</a:t>
                      </a:r>
                      <a:endParaRPr lang="ru-RU" sz="17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61000"/>
                      </a:schemeClr>
                    </a:solidFill>
                  </a:tcPr>
                </a:tc>
              </a:tr>
              <a:tr h="479143">
                <a:tc>
                  <a:txBody>
                    <a:bodyPr/>
                    <a:lstStyle/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Порядок начисления и оплаты за ЖКУ</a:t>
                      </a:r>
                      <a:endParaRPr lang="ru-RU" sz="17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1099</a:t>
                      </a:r>
                      <a:r>
                        <a:rPr lang="ru-RU" sz="1700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17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35%)</a:t>
                      </a:r>
                      <a:endParaRPr lang="ru-RU" sz="170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932</a:t>
                      </a:r>
                      <a:r>
                        <a:rPr lang="ru-RU" sz="1700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17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29%)</a:t>
                      </a:r>
                      <a:endParaRPr lang="ru-RU" sz="170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882 </a:t>
                      </a:r>
                      <a:r>
                        <a:rPr lang="ru-RU" sz="1700" b="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(29%)</a:t>
                      </a:r>
                      <a:endParaRPr lang="ru-RU" sz="17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61000"/>
                      </a:schemeClr>
                    </a:solidFill>
                  </a:tcPr>
                </a:tc>
              </a:tr>
              <a:tr h="610700">
                <a:tc>
                  <a:txBody>
                    <a:bodyPr/>
                    <a:lstStyle/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Уровень и режим обеспечения КУ</a:t>
                      </a:r>
                      <a:endParaRPr lang="ru-RU" sz="17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231</a:t>
                      </a:r>
                      <a:r>
                        <a:rPr lang="ru-RU" sz="1700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17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8%)</a:t>
                      </a:r>
                      <a:endParaRPr lang="ru-RU" sz="170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335</a:t>
                      </a:r>
                      <a:r>
                        <a:rPr lang="ru-RU" sz="1700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17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10%)</a:t>
                      </a:r>
                      <a:endParaRPr lang="ru-RU" sz="170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341 </a:t>
                      </a:r>
                      <a:r>
                        <a:rPr lang="ru-RU" sz="1700" b="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(11%)</a:t>
                      </a:r>
                      <a:endParaRPr lang="ru-RU" sz="17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61000"/>
                      </a:schemeClr>
                    </a:solidFill>
                  </a:tcPr>
                </a:tc>
              </a:tr>
              <a:tr h="532480">
                <a:tc>
                  <a:txBody>
                    <a:bodyPr/>
                    <a:lstStyle/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Легитимность общих собраний в МКД</a:t>
                      </a:r>
                      <a:endParaRPr lang="ru-RU" sz="17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215 </a:t>
                      </a:r>
                      <a:r>
                        <a:rPr lang="ru-RU" sz="17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(7%)</a:t>
                      </a:r>
                      <a:endParaRPr lang="ru-RU" sz="170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184</a:t>
                      </a:r>
                      <a:r>
                        <a:rPr lang="ru-RU" sz="1700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(6%)</a:t>
                      </a:r>
                      <a:endParaRPr lang="ru-RU" sz="170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143 </a:t>
                      </a:r>
                      <a:r>
                        <a:rPr lang="ru-RU" sz="1700" b="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(5%)</a:t>
                      </a:r>
                      <a:endParaRPr lang="ru-RU" sz="17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61000"/>
                      </a:schemeClr>
                    </a:solidFill>
                  </a:tcPr>
                </a:tc>
              </a:tr>
              <a:tr h="610700">
                <a:tc>
                  <a:txBody>
                    <a:bodyPr/>
                    <a:lstStyle/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Правила пользования жилыми помещениями</a:t>
                      </a:r>
                      <a:endParaRPr lang="ru-RU" sz="17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45</a:t>
                      </a:r>
                      <a:r>
                        <a:rPr lang="ru-RU" sz="1700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17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1%)</a:t>
                      </a:r>
                      <a:endParaRPr lang="ru-RU" sz="170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55</a:t>
                      </a:r>
                      <a:r>
                        <a:rPr lang="ru-RU" sz="1700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(2%)</a:t>
                      </a:r>
                      <a:endParaRPr lang="ru-RU" sz="170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72 </a:t>
                      </a:r>
                      <a:r>
                        <a:rPr lang="ru-RU" sz="1700" b="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(2%)</a:t>
                      </a:r>
                      <a:endParaRPr lang="ru-RU" sz="17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61000"/>
                      </a:schemeClr>
                    </a:solidFill>
                  </a:tcPr>
                </a:tc>
              </a:tr>
              <a:tr h="480681">
                <a:tc>
                  <a:txBody>
                    <a:bodyPr/>
                    <a:lstStyle/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Раскрытие информации</a:t>
                      </a:r>
                      <a:endParaRPr lang="ru-RU" sz="17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56</a:t>
                      </a:r>
                      <a:r>
                        <a:rPr lang="ru-RU" sz="1700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(2%)</a:t>
                      </a:r>
                      <a:endParaRPr lang="ru-RU" sz="170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119</a:t>
                      </a:r>
                      <a:r>
                        <a:rPr lang="ru-RU" sz="1700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(3%)</a:t>
                      </a:r>
                      <a:endParaRPr lang="ru-RU" sz="170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51 </a:t>
                      </a:r>
                      <a:r>
                        <a:rPr lang="ru-RU" sz="1700" b="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(2%)</a:t>
                      </a:r>
                      <a:endParaRPr lang="ru-RU" sz="17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61000"/>
                      </a:schemeClr>
                    </a:solidFill>
                  </a:tcPr>
                </a:tc>
              </a:tr>
              <a:tr h="610700">
                <a:tc>
                  <a:txBody>
                    <a:bodyPr/>
                    <a:lstStyle/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Иные вопросы </a:t>
                      </a:r>
                      <a:r>
                        <a:rPr lang="ru-RU" sz="1700" b="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(разъяснения, договорные отношения и пр.)</a:t>
                      </a:r>
                      <a:endParaRPr lang="ru-RU" sz="1700" b="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642 </a:t>
                      </a:r>
                      <a:r>
                        <a:rPr lang="ru-RU" sz="17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(20%)</a:t>
                      </a:r>
                      <a:endParaRPr lang="ru-RU" sz="170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578 </a:t>
                      </a:r>
                      <a:r>
                        <a:rPr lang="ru-RU" sz="1700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7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18%)</a:t>
                      </a:r>
                      <a:endParaRPr lang="ru-RU" sz="170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6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574 </a:t>
                      </a:r>
                      <a:r>
                        <a:rPr lang="ru-RU" sz="1700" b="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(19%)</a:t>
                      </a:r>
                      <a:endParaRPr lang="ru-RU" sz="17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61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932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" t="9335" r="8756" b="14762"/>
          <a:stretch/>
        </p:blipFill>
        <p:spPr bwMode="auto">
          <a:xfrm>
            <a:off x="-44081" y="-2381"/>
            <a:ext cx="9172454" cy="6850407"/>
          </a:xfrm>
          <a:prstGeom prst="rect">
            <a:avLst/>
          </a:prstGeom>
          <a:solidFill>
            <a:schemeClr val="accent5">
              <a:lumMod val="40000"/>
              <a:lumOff val="60000"/>
              <a:alpha val="42000"/>
            </a:schemeClr>
          </a:solidFill>
          <a:ln>
            <a:noFill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1229777" y="332656"/>
            <a:ext cx="6624737" cy="720080"/>
          </a:xfrm>
          <a:prstGeom prst="rect">
            <a:avLst/>
          </a:prstGeom>
          <a:solidFill>
            <a:schemeClr val="bg1">
              <a:alpha val="69000"/>
            </a:schemeClr>
          </a:solidFill>
          <a:ln>
            <a:noFill/>
          </a:ln>
          <a:effectLst>
            <a:softEdge rad="635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cap="all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Тематики Обращений, </a:t>
            </a:r>
          </a:p>
          <a:p>
            <a:pPr algn="ctr"/>
            <a:r>
              <a:rPr lang="ru-RU" sz="2400" b="1" cap="all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поступивших в 1 полугодии 2018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000" b="1" cap="all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600" b="1" cap="all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cap="all" dirty="0">
              <a:solidFill>
                <a:srgbClr val="1C4B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20" y="2234730"/>
            <a:ext cx="6839436" cy="4623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268760"/>
            <a:ext cx="3472404" cy="2801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5772">
            <a:off x="3995936" y="2314288"/>
            <a:ext cx="1944216" cy="12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3771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" t="9335" r="8756" b="14762"/>
          <a:stretch/>
        </p:blipFill>
        <p:spPr bwMode="auto">
          <a:xfrm>
            <a:off x="0" y="-1"/>
            <a:ext cx="9172454" cy="6850407"/>
          </a:xfrm>
          <a:prstGeom prst="rect">
            <a:avLst/>
          </a:prstGeom>
          <a:solidFill>
            <a:schemeClr val="accent5">
              <a:lumMod val="40000"/>
              <a:lumOff val="60000"/>
              <a:alpha val="42000"/>
            </a:schemeClr>
          </a:solidFill>
          <a:ln>
            <a:noFill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382038" y="332656"/>
            <a:ext cx="8358109" cy="1008112"/>
          </a:xfrm>
          <a:prstGeom prst="rect">
            <a:avLst/>
          </a:prstGeom>
          <a:solidFill>
            <a:schemeClr val="bg1">
              <a:alpha val="69000"/>
            </a:schemeClr>
          </a:solidFill>
          <a:ln>
            <a:noFill/>
          </a:ln>
          <a:effectLst>
            <a:softEdge rad="6350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ru-RU" sz="2600" b="1" cap="all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КНД за 1 </a:t>
            </a:r>
            <a:r>
              <a:rPr lang="ru-RU" sz="2600" b="1" cap="all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полугодие </a:t>
            </a:r>
            <a:r>
              <a:rPr lang="ru-RU" sz="2600" b="1" cap="all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r>
              <a:rPr lang="ru-RU" sz="26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6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600" b="1" cap="all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600" b="1" cap="all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ru-RU" sz="2000" b="1" cap="all" dirty="0">
                <a:solidFill>
                  <a:srgbClr val="1C4B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 сравнении с аналогичным периодом 2017 </a:t>
            </a:r>
            <a:r>
              <a:rPr lang="ru-RU" sz="2000" b="1" dirty="0">
                <a:solidFill>
                  <a:srgbClr val="1C4B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  <a:r>
              <a:rPr lang="ru-RU" sz="2000" b="1" cap="all" dirty="0">
                <a:solidFill>
                  <a:srgbClr val="1C4B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82" y="1340768"/>
            <a:ext cx="8583561" cy="5400600"/>
          </a:xfrm>
          <a:prstGeom prst="rect">
            <a:avLst/>
          </a:prstGeom>
          <a:solidFill>
            <a:schemeClr val="bg1">
              <a:alpha val="18000"/>
            </a:scheme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114300"/>
          </a:effec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002473"/>
              </p:ext>
            </p:extLst>
          </p:nvPr>
        </p:nvGraphicFramePr>
        <p:xfrm>
          <a:off x="592225" y="1565763"/>
          <a:ext cx="8016458" cy="49506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40625"/>
                <a:gridCol w="1710389"/>
                <a:gridCol w="1765444"/>
              </a:tblGrid>
              <a:tr h="327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показатель/период</a:t>
                      </a:r>
                      <a:endParaRPr lang="ru-RU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пол. 2017 г.</a:t>
                      </a:r>
                      <a:endParaRPr lang="ru-RU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пол. 2018 г.</a:t>
                      </a:r>
                      <a:endParaRPr lang="ru-RU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  <a:alpha val="52000"/>
                      </a:schemeClr>
                    </a:solidFill>
                  </a:tcPr>
                </a:tc>
              </a:tr>
              <a:tr h="46317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проведено всего проверок</a:t>
                      </a:r>
                      <a:r>
                        <a:rPr lang="ru-RU" sz="22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  </a:t>
                      </a:r>
                      <a:r>
                        <a:rPr lang="ru-RU" sz="2000" b="1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т.ч.:</a:t>
                      </a:r>
                      <a:endParaRPr lang="ru-RU" sz="20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525</a:t>
                      </a:r>
                      <a:endParaRPr lang="ru-RU" sz="22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621</a:t>
                      </a:r>
                      <a:endParaRPr lang="ru-RU" sz="22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  <a:alpha val="52000"/>
                      </a:schemeClr>
                    </a:solidFill>
                  </a:tcPr>
                </a:tc>
              </a:tr>
              <a:tr h="376886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рамках лицензионного контроля</a:t>
                      </a:r>
                      <a:endParaRPr lang="ru-RU" sz="2000" b="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375</a:t>
                      </a:r>
                      <a:endParaRPr lang="ru-RU" sz="2000" b="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377</a:t>
                      </a:r>
                      <a:endParaRPr lang="ru-RU" sz="2000" b="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</a:tr>
              <a:tr h="323263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рамках </a:t>
                      </a:r>
                      <a:r>
                        <a:rPr lang="ru-RU" sz="2000" b="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ГЖН</a:t>
                      </a:r>
                      <a:endParaRPr lang="ru-RU" sz="2000" b="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150</a:t>
                      </a:r>
                      <a:endParaRPr lang="ru-RU" sz="2000" b="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244</a:t>
                      </a:r>
                      <a:endParaRPr lang="ru-RU" sz="2000" b="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</a:tr>
              <a:tr h="3556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выявлено </a:t>
                      </a:r>
                      <a:r>
                        <a:rPr lang="ru-RU" sz="22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нарушений,          </a:t>
                      </a:r>
                      <a:r>
                        <a:rPr lang="ru-RU" sz="20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ru-RU" sz="2000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т.ч.:</a:t>
                      </a:r>
                      <a:endParaRPr lang="ru-RU" sz="20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604</a:t>
                      </a:r>
                      <a:endParaRPr lang="ru-RU" sz="22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940</a:t>
                      </a:r>
                      <a:endParaRPr lang="ru-RU" sz="22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52000"/>
                      </a:schemeClr>
                    </a:solidFill>
                  </a:tcPr>
                </a:tc>
              </a:tr>
              <a:tr h="323263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рамках лицензионного </a:t>
                      </a:r>
                      <a:r>
                        <a:rPr lang="ru-RU" sz="2000" b="0" dirty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контроля</a:t>
                      </a:r>
                      <a:endParaRPr lang="ru-RU" sz="2000" b="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351</a:t>
                      </a:r>
                      <a:endParaRPr lang="ru-RU" sz="200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658</a:t>
                      </a:r>
                      <a:endParaRPr lang="ru-RU" sz="200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</a:tr>
              <a:tr h="323263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рамках ГЖН</a:t>
                      </a:r>
                      <a:endParaRPr lang="ru-RU" sz="2000" b="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253</a:t>
                      </a:r>
                      <a:endParaRPr lang="ru-RU" sz="200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282</a:t>
                      </a:r>
                      <a:endParaRPr lang="ru-RU" sz="200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</a:tr>
              <a:tr h="3556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выдано  предписаний</a:t>
                      </a:r>
                      <a:r>
                        <a:rPr lang="ru-RU" sz="2000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   </a:t>
                      </a:r>
                      <a:r>
                        <a:rPr lang="ru-RU" sz="20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в т.ч:</a:t>
                      </a:r>
                      <a:endParaRPr lang="ru-RU" sz="20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191</a:t>
                      </a:r>
                      <a:endParaRPr lang="ru-RU" sz="22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259</a:t>
                      </a:r>
                      <a:endParaRPr lang="ru-RU" sz="22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52000"/>
                      </a:schemeClr>
                    </a:solidFill>
                  </a:tcPr>
                </a:tc>
              </a:tr>
              <a:tr h="389983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рамках лицензионного контроля</a:t>
                      </a:r>
                      <a:endParaRPr lang="ru-RU" sz="2000" b="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151</a:t>
                      </a:r>
                      <a:endParaRPr lang="ru-RU" sz="200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186</a:t>
                      </a:r>
                      <a:endParaRPr lang="ru-RU" sz="200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</a:tr>
              <a:tr h="323263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рамках ГЖН</a:t>
                      </a:r>
                      <a:endParaRPr lang="ru-RU" sz="2000" b="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40</a:t>
                      </a:r>
                      <a:endParaRPr lang="ru-RU" sz="200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73</a:t>
                      </a:r>
                      <a:endParaRPr lang="ru-RU" sz="200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</a:tr>
              <a:tr h="3556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составлено </a:t>
                      </a:r>
                      <a:r>
                        <a:rPr lang="ru-RU" sz="22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протоколов,     </a:t>
                      </a:r>
                      <a:r>
                        <a:rPr lang="ru-RU" sz="20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в т.ч.:</a:t>
                      </a:r>
                      <a:endParaRPr lang="ru-RU" sz="20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</a:t>
                      </a:r>
                      <a:endParaRPr lang="ru-RU" sz="22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</a:t>
                      </a:r>
                      <a:endParaRPr lang="ru-RU" sz="22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52000"/>
                      </a:schemeClr>
                    </a:solidFill>
                  </a:tcPr>
                </a:tc>
              </a:tr>
              <a:tr h="327203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рамках лицензионного контроля</a:t>
                      </a:r>
                      <a:endParaRPr lang="ru-RU" sz="2000" b="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45</a:t>
                      </a:r>
                      <a:endParaRPr lang="ru-RU" sz="200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32</a:t>
                      </a:r>
                      <a:endParaRPr lang="ru-RU" sz="200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</a:tr>
              <a:tr h="314148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рамках </a:t>
                      </a:r>
                      <a:r>
                        <a:rPr lang="ru-RU" sz="2000" b="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ГЖН        </a:t>
                      </a:r>
                      <a:endParaRPr lang="ru-RU" sz="2000" b="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57</a:t>
                      </a:r>
                      <a:endParaRPr lang="ru-RU" sz="200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1C4B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99</a:t>
                      </a:r>
                      <a:endParaRPr lang="ru-RU" sz="2000" dirty="0">
                        <a:solidFill>
                          <a:srgbClr val="1C4B58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  <a:alpha val="52000"/>
                      </a:schemeClr>
                    </a:solidFill>
                  </a:tcPr>
                </a:tc>
              </a:tr>
              <a:tr h="3556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выдано  </a:t>
                      </a:r>
                      <a:r>
                        <a:rPr lang="ru-RU" sz="22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предостережений</a:t>
                      </a:r>
                      <a:endParaRPr lang="ru-RU" sz="22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2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5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49</a:t>
                      </a:r>
                      <a:endParaRPr lang="ru-RU" sz="22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  <a:alpha val="52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10" name="Прямая соединительная линия 9"/>
          <p:cNvCxnSpPr/>
          <p:nvPr/>
        </p:nvCxnSpPr>
        <p:spPr>
          <a:xfrm>
            <a:off x="611560" y="1556792"/>
            <a:ext cx="0" cy="4968552"/>
          </a:xfrm>
          <a:prstGeom prst="lin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8604448" y="1556792"/>
            <a:ext cx="0" cy="4968552"/>
          </a:xfrm>
          <a:prstGeom prst="lin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H="1">
            <a:off x="611560" y="6525344"/>
            <a:ext cx="7992888" cy="0"/>
          </a:xfrm>
          <a:prstGeom prst="lin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flipH="1">
            <a:off x="611560" y="1586508"/>
            <a:ext cx="7992888" cy="0"/>
          </a:xfrm>
          <a:prstGeom prst="lin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50984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" t="9335" r="8756" b="14762"/>
          <a:stretch/>
        </p:blipFill>
        <p:spPr bwMode="auto">
          <a:xfrm>
            <a:off x="33413" y="-4573"/>
            <a:ext cx="9144000" cy="6850407"/>
          </a:xfrm>
          <a:prstGeom prst="rect">
            <a:avLst/>
          </a:prstGeom>
          <a:solidFill>
            <a:schemeClr val="accent5">
              <a:lumMod val="40000"/>
              <a:lumOff val="60000"/>
              <a:alpha val="42000"/>
            </a:schemeClr>
          </a:solidFill>
          <a:ln>
            <a:noFill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390354" y="355041"/>
            <a:ext cx="8430118" cy="1008112"/>
          </a:xfrm>
          <a:prstGeom prst="rect">
            <a:avLst/>
          </a:prstGeom>
          <a:solidFill>
            <a:schemeClr val="bg1">
              <a:alpha val="72000"/>
            </a:schemeClr>
          </a:solidFill>
          <a:ln>
            <a:noFill/>
          </a:ln>
          <a:effectLst>
            <a:softEdge rad="3556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ru-RU" sz="2600" b="1" cap="all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КНД за 1 </a:t>
            </a:r>
            <a:r>
              <a:rPr lang="ru-RU" sz="2600" b="1" cap="all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полугодие </a:t>
            </a:r>
            <a:r>
              <a:rPr lang="ru-RU" sz="2600" b="1" cap="all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r>
              <a:rPr lang="ru-RU" sz="26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  <a:r>
              <a:rPr lang="ru-RU" sz="2600" b="1" cap="all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spcAft>
                <a:spcPts val="600"/>
              </a:spcAft>
            </a:pPr>
            <a:r>
              <a:rPr lang="ru-RU" sz="2000" b="1" cap="all" dirty="0" smtClean="0">
                <a:solidFill>
                  <a:srgbClr val="1C4B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 </a:t>
            </a:r>
            <a:r>
              <a:rPr lang="ru-RU" sz="2000" b="1" cap="all" dirty="0">
                <a:solidFill>
                  <a:srgbClr val="1C4B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 контроля порядка начисления платы за ЖКУ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820732"/>
              </p:ext>
            </p:extLst>
          </p:nvPr>
        </p:nvGraphicFramePr>
        <p:xfrm>
          <a:off x="621221" y="1772818"/>
          <a:ext cx="7911219" cy="41044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082592"/>
                <a:gridCol w="1828627"/>
              </a:tblGrid>
              <a:tr h="51159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проведены  </a:t>
                      </a:r>
                      <a:r>
                        <a:rPr lang="ru-RU" sz="2800" b="1" baseline="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162</a:t>
                      </a:r>
                      <a:r>
                        <a:rPr lang="ru-RU" sz="2400" b="1" baseline="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внеплановые  </a:t>
                      </a:r>
                      <a:r>
                        <a:rPr lang="ru-RU" sz="24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проверки,  в т.ч. </a:t>
                      </a:r>
                      <a:endParaRPr lang="ru-RU" sz="24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EDF6F9">
                        <a:alpha val="62745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47173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b="0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рамках лицензионного контроля</a:t>
                      </a:r>
                      <a:endParaRPr lang="ru-RU" sz="2200" b="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  <a:alpha val="6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b="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77</a:t>
                      </a:r>
                      <a:endParaRPr lang="ru-RU" sz="2200" b="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  <a:alpha val="63000"/>
                      </a:schemeClr>
                    </a:solidFill>
                  </a:tcPr>
                </a:tc>
              </a:tr>
              <a:tr h="372736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b="0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рамках </a:t>
                      </a:r>
                      <a:r>
                        <a:rPr lang="ru-RU" sz="2200" b="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ГЖН</a:t>
                      </a:r>
                      <a:endParaRPr lang="ru-RU" sz="2200" b="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  <a:alpha val="6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b="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85</a:t>
                      </a:r>
                      <a:endParaRPr lang="ru-RU" sz="2200" b="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  <a:alpha val="63000"/>
                      </a:schemeClr>
                    </a:solidFill>
                  </a:tcPr>
                </a:tc>
              </a:tr>
              <a:tr h="587580">
                <a:tc grid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выявлено  </a:t>
                      </a:r>
                      <a:r>
                        <a:rPr lang="ru-RU" sz="28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71</a:t>
                      </a:r>
                      <a:r>
                        <a:rPr lang="ru-RU" sz="2400" b="1" baseline="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нарушение, выданы предписания, в т.ч.</a:t>
                      </a:r>
                      <a:endParaRPr lang="ru-RU" sz="24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EDF6F9">
                        <a:alpha val="63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2736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b="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рамках лицензионного </a:t>
                      </a:r>
                      <a:r>
                        <a:rPr lang="ru-RU" sz="2200" b="0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контроля</a:t>
                      </a:r>
                      <a:endParaRPr lang="ru-RU" sz="2200" b="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  <a:alpha val="6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51</a:t>
                      </a:r>
                      <a:endParaRPr lang="ru-RU" sz="220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  <a:alpha val="63000"/>
                      </a:schemeClr>
                    </a:solidFill>
                  </a:tcPr>
                </a:tc>
              </a:tr>
              <a:tr h="372736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b="0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рамках ГЖН</a:t>
                      </a:r>
                      <a:endParaRPr lang="ru-RU" sz="2200" b="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  <a:alpha val="6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</a:t>
                      </a:r>
                      <a:endParaRPr lang="ru-RU" sz="220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  <a:alpha val="63000"/>
                      </a:schemeClr>
                    </a:solidFill>
                  </a:tcPr>
                </a:tc>
              </a:tr>
              <a:tr h="604446">
                <a:tc grid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сумму  </a:t>
                      </a:r>
                      <a:r>
                        <a:rPr lang="ru-RU" sz="28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2248  тыс. </a:t>
                      </a:r>
                      <a:r>
                        <a:rPr lang="ru-RU" sz="24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руб. </a:t>
                      </a:r>
                      <a:r>
                        <a:rPr lang="ru-RU" sz="28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произведен перерасчет</a:t>
                      </a:r>
                      <a:endParaRPr lang="ru-RU" sz="2400" b="1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EDF6F9">
                        <a:alpha val="63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62713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b="0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рамках лицензионного контроля</a:t>
                      </a:r>
                      <a:endParaRPr lang="ru-RU" sz="2200" b="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  <a:alpha val="6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1451</a:t>
                      </a:r>
                      <a:r>
                        <a:rPr lang="ru-RU" sz="2200" baseline="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тыс. руб.</a:t>
                      </a:r>
                      <a:endParaRPr lang="ru-RU" sz="220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  <a:alpha val="63000"/>
                      </a:schemeClr>
                    </a:solidFill>
                  </a:tcPr>
                </a:tc>
              </a:tr>
              <a:tr h="372736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b="0" dirty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рамках ГЖН</a:t>
                      </a:r>
                      <a:endParaRPr lang="ru-RU" sz="2200" b="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  <a:alpha val="6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797</a:t>
                      </a:r>
                      <a:r>
                        <a:rPr lang="ru-RU" sz="2200" baseline="0" dirty="0" smtClean="0">
                          <a:solidFill>
                            <a:srgbClr val="13343D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тыс. руб.</a:t>
                      </a:r>
                      <a:endParaRPr lang="ru-RU" sz="2200" dirty="0">
                        <a:solidFill>
                          <a:srgbClr val="13343D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  <a:alpha val="63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7" name="Прямая соединительная линия 6"/>
          <p:cNvCxnSpPr/>
          <p:nvPr/>
        </p:nvCxnSpPr>
        <p:spPr>
          <a:xfrm flipH="1">
            <a:off x="538256" y="5866916"/>
            <a:ext cx="8067487" cy="0"/>
          </a:xfrm>
          <a:prstGeom prst="lin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H="1">
            <a:off x="611560" y="1772816"/>
            <a:ext cx="7920880" cy="0"/>
          </a:xfrm>
          <a:prstGeom prst="lin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611560" y="1772816"/>
            <a:ext cx="0" cy="4104456"/>
          </a:xfrm>
          <a:prstGeom prst="lin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8532440" y="1762460"/>
            <a:ext cx="0" cy="4104456"/>
          </a:xfrm>
          <a:prstGeom prst="lin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47004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" t="9335" r="8756" b="14762"/>
          <a:stretch/>
        </p:blipFill>
        <p:spPr bwMode="auto">
          <a:xfrm>
            <a:off x="33414" y="-4575"/>
            <a:ext cx="9144000" cy="6850407"/>
          </a:xfrm>
          <a:prstGeom prst="rect">
            <a:avLst/>
          </a:prstGeom>
          <a:solidFill>
            <a:schemeClr val="accent5">
              <a:lumMod val="40000"/>
              <a:lumOff val="60000"/>
              <a:alpha val="42000"/>
            </a:schemeClr>
          </a:solidFill>
          <a:ln>
            <a:noFill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390354" y="188640"/>
            <a:ext cx="8430118" cy="1296143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softEdge rad="635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ru-RU" sz="2600" b="1" cap="all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часто допускаемые нарушения </a:t>
            </a:r>
            <a:r>
              <a:rPr lang="ru-RU" sz="2600" b="1" cap="all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требований </a:t>
            </a:r>
            <a:r>
              <a:rPr lang="ru-RU" sz="2600" b="1" cap="all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 порядку начисления платы за ЖКУ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1636257"/>
            <a:ext cx="7992888" cy="4471993"/>
          </a:xfrm>
          <a:prstGeom prst="rect">
            <a:avLst/>
          </a:prstGeom>
          <a:solidFill>
            <a:schemeClr val="bg1">
              <a:alpha val="12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ru-RU" sz="2100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100" b="1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расчет </a:t>
            </a:r>
            <a:r>
              <a:rPr lang="ru-RU" sz="2100" b="1" dirty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платы за </a:t>
            </a:r>
            <a:r>
              <a:rPr lang="ru-RU" sz="2100" b="1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 в </a:t>
            </a:r>
            <a:r>
              <a:rPr lang="ru-RU" sz="2100" b="1" dirty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размере, превышающем </a:t>
            </a:r>
            <a:r>
              <a:rPr lang="ru-RU" sz="2100" b="1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утвержденный </a:t>
            </a:r>
            <a:r>
              <a:rPr lang="ru-RU" sz="2100" b="1" dirty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общим собранием 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ru-RU" sz="2100" b="1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неправильное </a:t>
            </a:r>
            <a:r>
              <a:rPr lang="ru-RU" sz="2100" b="1" dirty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начисление платы за коммунальные ресурсы, потребленные в целях содержания общего имущества, в том числе связанные </a:t>
            </a:r>
            <a:r>
              <a:rPr lang="ru-RU" sz="2100" b="1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с:</a:t>
            </a:r>
          </a:p>
          <a:p>
            <a:pPr lvl="1" algn="just">
              <a:lnSpc>
                <a:spcPct val="90000"/>
              </a:lnSpc>
              <a:spcAft>
                <a:spcPts val="600"/>
              </a:spcAft>
            </a:pPr>
            <a:r>
              <a:rPr lang="ru-RU" sz="2100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недостоверными данными о площади дома и площади мест общего пользования </a:t>
            </a:r>
          </a:p>
          <a:p>
            <a:pPr lvl="1" algn="just">
              <a:lnSpc>
                <a:spcPct val="90000"/>
              </a:lnSpc>
              <a:spcAft>
                <a:spcPts val="600"/>
              </a:spcAft>
            </a:pPr>
            <a:r>
              <a:rPr lang="ru-RU" sz="2100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неправильным </a:t>
            </a:r>
            <a:r>
              <a:rPr lang="ru-RU" sz="2100" dirty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применением </a:t>
            </a:r>
            <a:r>
              <a:rPr lang="ru-RU" sz="2100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Приказа </a:t>
            </a:r>
            <a:r>
              <a:rPr lang="ru-RU" sz="2100" dirty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Департамента от 31.05.2017 № 20 «Об утверждении нормативов потребления коммунальных ресурсов в целях содержания общего имущества в многоквартирном доме на территории Томской </a:t>
            </a:r>
            <a:r>
              <a:rPr lang="ru-RU" sz="2100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области»</a:t>
            </a:r>
            <a:endParaRPr lang="ru-RU" sz="2100" dirty="0">
              <a:solidFill>
                <a:srgbClr val="13343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ru-RU" sz="2100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100" b="1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неправильное </a:t>
            </a:r>
            <a:r>
              <a:rPr lang="ru-RU" sz="2100" b="1" dirty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начисление платы за </a:t>
            </a:r>
            <a:r>
              <a:rPr lang="ru-RU" sz="2100" b="1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 в </a:t>
            </a:r>
            <a:r>
              <a:rPr lang="ru-RU" sz="2100" b="1" dirty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связи с неправильным применением </a:t>
            </a:r>
            <a:r>
              <a:rPr lang="ru-RU" sz="2100" b="1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 </a:t>
            </a:r>
            <a:r>
              <a:rPr lang="ru-RU" sz="2100" b="1" dirty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предоставления коммунальных услуг </a:t>
            </a:r>
            <a:r>
              <a:rPr lang="ru-RU" sz="2100" b="1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06.05.2011 </a:t>
            </a:r>
            <a:r>
              <a:rPr lang="ru-RU" sz="2100" b="1" dirty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2100" b="1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354</a:t>
            </a:r>
            <a:endParaRPr lang="ru-RU" sz="2100" b="1" dirty="0">
              <a:solidFill>
                <a:srgbClr val="13343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73" name="Picture 29" descr="https://pre00.deviantart.net/924a/th/pre/f/2016/244/d/5/cool_ice_crystals__vector__by_humanosiniestro-dag3pxs.pn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985"/>
          <a:stretch/>
        </p:blipFill>
        <p:spPr bwMode="auto">
          <a:xfrm rot="16200000">
            <a:off x="728665" y="1709606"/>
            <a:ext cx="151014" cy="34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6" name="Picture 32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97" y="2420888"/>
            <a:ext cx="341313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77" name="Picture 33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97" y="5229200"/>
            <a:ext cx="341313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78" name="Picture 34"/>
          <p:cNvPicPr>
            <a:picLocks noChangeAspect="1" noChangeArrowheads="1"/>
          </p:cNvPicPr>
          <p:nvPr/>
        </p:nvPicPr>
        <p:blipFill>
          <a:blip r:embed="rId5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784" y="3344428"/>
            <a:ext cx="341313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79" name="Picture 35"/>
          <p:cNvPicPr>
            <a:picLocks noChangeAspect="1" noChangeArrowheads="1"/>
          </p:cNvPicPr>
          <p:nvPr/>
        </p:nvPicPr>
        <p:blipFill>
          <a:blip r:embed="rId5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210" y="4005064"/>
            <a:ext cx="341313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4"/>
          <p:cNvPicPr>
            <a:picLocks noChangeAspect="1" noChangeArrowheads="1"/>
          </p:cNvPicPr>
          <p:nvPr/>
        </p:nvPicPr>
        <p:blipFill>
          <a:blip r:embed="rId5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024" y="3344428"/>
            <a:ext cx="341313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39639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" t="9335" r="8756" b="14762"/>
          <a:stretch/>
        </p:blipFill>
        <p:spPr bwMode="auto">
          <a:xfrm>
            <a:off x="33413" y="-4573"/>
            <a:ext cx="9144000" cy="6850407"/>
          </a:xfrm>
          <a:prstGeom prst="rect">
            <a:avLst/>
          </a:prstGeom>
          <a:solidFill>
            <a:schemeClr val="accent5">
              <a:lumMod val="40000"/>
              <a:lumOff val="60000"/>
              <a:alpha val="42000"/>
            </a:schemeClr>
          </a:solidFill>
          <a:ln>
            <a:noFill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390354" y="116632"/>
            <a:ext cx="8430118" cy="1246521"/>
          </a:xfrm>
          <a:prstGeom prst="rect">
            <a:avLst/>
          </a:prstGeom>
          <a:solidFill>
            <a:schemeClr val="bg1">
              <a:alpha val="69000"/>
            </a:schemeClr>
          </a:solidFill>
          <a:ln>
            <a:noFill/>
          </a:ln>
          <a:effectLst>
            <a:softEdge rad="635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ru-RU" sz="2600" b="1" cap="all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Необходимые меры, направленные на недопущение </a:t>
            </a:r>
            <a:r>
              <a:rPr lang="ru-RU" sz="2600" b="1" cap="all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нарушений </a:t>
            </a:r>
            <a:r>
              <a:rPr lang="ru-RU" sz="2600" b="1" cap="all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требований к  порядку начисления платы за ЖКУ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67544" y="1633551"/>
            <a:ext cx="7920880" cy="4684359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80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1900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1900" dirty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начислении размера платы за </a:t>
            </a:r>
            <a:r>
              <a:rPr lang="ru-RU" sz="1900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 руководствоваться </a:t>
            </a:r>
            <a:r>
              <a:rPr lang="ru-RU" sz="1900" dirty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решениями общих собраний </a:t>
            </a:r>
            <a:r>
              <a:rPr lang="ru-RU" sz="1900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900" dirty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членов ТСЖ, ЖК</a:t>
            </a:r>
            <a:r>
              <a:rPr lang="ru-RU" sz="1900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900" dirty="0">
              <a:solidFill>
                <a:srgbClr val="13343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  <a:spcAft>
                <a:spcPts val="800"/>
              </a:spcAft>
            </a:pPr>
            <a:r>
              <a:rPr lang="ru-RU" sz="1900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проводить </a:t>
            </a:r>
            <a:r>
              <a:rPr lang="ru-RU" sz="1900" dirty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актуализацию технической документации на дом (не реже 1 раз в 5 лет), в том числе с целью уточнения общей площади дома, помещений, входящих в состав общего </a:t>
            </a:r>
            <a:r>
              <a:rPr lang="ru-RU" sz="1900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имущества </a:t>
            </a:r>
            <a:endParaRPr lang="ru-RU" sz="1900" dirty="0">
              <a:solidFill>
                <a:srgbClr val="13343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  <a:spcAft>
                <a:spcPts val="800"/>
              </a:spcAft>
            </a:pPr>
            <a:r>
              <a:rPr lang="ru-RU" sz="1900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проводить </a:t>
            </a:r>
            <a:r>
              <a:rPr lang="ru-RU" sz="1900" dirty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разъяснительную работу с собственниками помещений и советами домов по вопросам начисления платы за </a:t>
            </a:r>
            <a:r>
              <a:rPr lang="ru-RU" sz="1900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ЖКУ, </a:t>
            </a:r>
            <a:r>
              <a:rPr lang="ru-RU" sz="1900" dirty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доводить до их сведения предложения об увеличении размера платы с обоснованием такого увеличения, отчетной документации и иной информации, связанной с оказанием услуг и выполнением работ по содержанию и ремонту </a:t>
            </a:r>
            <a:r>
              <a:rPr lang="ru-RU" sz="1900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</a:t>
            </a:r>
            <a:endParaRPr lang="ru-RU" sz="1900" dirty="0">
              <a:solidFill>
                <a:srgbClr val="13343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  <a:spcAft>
                <a:spcPts val="800"/>
              </a:spcAft>
            </a:pPr>
            <a:r>
              <a:rPr lang="ru-RU" sz="1900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проводить актуализацию информации о собственниках и пользователях  жилых помещений</a:t>
            </a:r>
          </a:p>
          <a:p>
            <a:pPr algn="just">
              <a:lnSpc>
                <a:spcPct val="80000"/>
              </a:lnSpc>
              <a:spcAft>
                <a:spcPts val="800"/>
              </a:spcAft>
            </a:pPr>
            <a:r>
              <a:rPr lang="ru-RU" sz="1900" dirty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обеспечить единовременное и своевременное снятие показаний ОДПУ и ИПУ</a:t>
            </a:r>
          </a:p>
          <a:p>
            <a:pPr algn="just">
              <a:lnSpc>
                <a:spcPct val="80000"/>
              </a:lnSpc>
              <a:spcAft>
                <a:spcPts val="800"/>
              </a:spcAft>
            </a:pPr>
            <a:r>
              <a:rPr lang="ru-RU" sz="1900" dirty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обеспечить надлежащую эксплуатацию ОДПУ</a:t>
            </a:r>
          </a:p>
          <a:p>
            <a:pPr algn="just">
              <a:lnSpc>
                <a:spcPct val="80000"/>
              </a:lnSpc>
              <a:spcAft>
                <a:spcPts val="800"/>
              </a:spcAft>
            </a:pPr>
            <a:r>
              <a:rPr lang="ru-RU" sz="1900" dirty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 smtClean="0">
                <a:solidFill>
                  <a:srgbClr val="1334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обеспечить правильное применение  формул расчета платы за КУ</a:t>
            </a:r>
            <a:endParaRPr lang="ru-RU" sz="1900" dirty="0">
              <a:solidFill>
                <a:srgbClr val="13343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97" y="1678782"/>
            <a:ext cx="341313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98" y="2292352"/>
            <a:ext cx="341313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57" y="3064768"/>
            <a:ext cx="341313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57" y="4597796"/>
            <a:ext cx="341313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98" y="5111452"/>
            <a:ext cx="341313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02" y="5719067"/>
            <a:ext cx="341313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03" y="6042520"/>
            <a:ext cx="341313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32022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" t="9335" r="8756" b="14762"/>
          <a:stretch/>
        </p:blipFill>
        <p:spPr bwMode="auto">
          <a:xfrm>
            <a:off x="0" y="7593"/>
            <a:ext cx="9144000" cy="6850407"/>
          </a:xfrm>
          <a:prstGeom prst="rect">
            <a:avLst/>
          </a:prstGeom>
          <a:solidFill>
            <a:schemeClr val="accent5">
              <a:lumMod val="60000"/>
              <a:lumOff val="40000"/>
              <a:alpha val="51000"/>
            </a:schemeClr>
          </a:solidFill>
          <a:ln>
            <a:noFill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844653" y="411150"/>
            <a:ext cx="7848910" cy="646331"/>
          </a:xfrm>
          <a:prstGeom prst="rect">
            <a:avLst/>
          </a:prstGeom>
          <a:solidFill>
            <a:schemeClr val="accent5">
              <a:lumMod val="60000"/>
              <a:lumOff val="40000"/>
              <a:alpha val="61000"/>
            </a:schemeClr>
          </a:solidFill>
          <a:effectLst>
            <a:softEdge rad="2286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2A728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ДЕПАРТАМЕНТ ЖКХ И ГОСУДАРСТВЕННОГО ЖИЛИЩНОГО НАДЗОРА ТОМСКОЙ ОБЛАСТИ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381721" y="1917577"/>
            <a:ext cx="6774774" cy="3090640"/>
          </a:xfrm>
          <a:prstGeom prst="rect">
            <a:avLst/>
          </a:prstGeom>
          <a:solidFill>
            <a:schemeClr val="bg1">
              <a:alpha val="3000"/>
            </a:schemeClr>
          </a:solidFill>
          <a:ln>
            <a:noFill/>
          </a:ln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cap="all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6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77604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692</Words>
  <Application>Microsoft Office PowerPoint</Application>
  <PresentationFormat>Экран (4:3)</PresentationFormat>
  <Paragraphs>127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Кручевская Юлия Сергеевна</dc:creator>
  <cp:lastModifiedBy>Юлия Реука</cp:lastModifiedBy>
  <cp:revision>56</cp:revision>
  <cp:lastPrinted>2018-06-28T03:08:00Z</cp:lastPrinted>
  <dcterms:created xsi:type="dcterms:W3CDTF">2018-06-27T04:42:39Z</dcterms:created>
  <dcterms:modified xsi:type="dcterms:W3CDTF">2018-07-04T09:16:40Z</dcterms:modified>
</cp:coreProperties>
</file>